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78" r:id="rId2"/>
    <p:sldId id="264" r:id="rId3"/>
    <p:sldId id="280" r:id="rId4"/>
    <p:sldId id="281" r:id="rId5"/>
    <p:sldId id="286" r:id="rId6"/>
    <p:sldId id="288" r:id="rId7"/>
    <p:sldId id="289" r:id="rId8"/>
    <p:sldId id="258" r:id="rId9"/>
    <p:sldId id="279" r:id="rId10"/>
    <p:sldId id="290" r:id="rId11"/>
    <p:sldId id="269" r:id="rId12"/>
    <p:sldId id="291" r:id="rId13"/>
    <p:sldId id="292" r:id="rId14"/>
    <p:sldId id="271" r:id="rId15"/>
    <p:sldId id="267" r:id="rId16"/>
    <p:sldId id="305" r:id="rId17"/>
    <p:sldId id="294" r:id="rId18"/>
    <p:sldId id="296" r:id="rId19"/>
    <p:sldId id="297" r:id="rId20"/>
    <p:sldId id="298" r:id="rId21"/>
    <p:sldId id="299" r:id="rId22"/>
    <p:sldId id="304" r:id="rId23"/>
    <p:sldId id="301" r:id="rId24"/>
    <p:sldId id="277" r:id="rId25"/>
    <p:sldId id="276" r:id="rId2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09" autoAdjust="0"/>
    <p:restoredTop sz="94610"/>
  </p:normalViewPr>
  <p:slideViewPr>
    <p:cSldViewPr snapToGrid="0" snapToObjects="1">
      <p:cViewPr varScale="1">
        <p:scale>
          <a:sx n="81" d="100"/>
          <a:sy n="81" d="100"/>
        </p:scale>
        <p:origin x="221"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2115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3060090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B178C-6DB8-EB53-DD0A-EAF1AD27DC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BE23CA-92EE-4B25-EE73-40AA80C614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53AAE1-C5A2-BD2C-DC4D-E20B7424D1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9914CE3-2767-1B2B-A7C9-913A3A091CBC}"/>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8088439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5B2B0A-B405-0978-83EB-BA804A9CEA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3CE675-BB3F-ADC4-98CC-A61AE1BEF1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EBD325-B126-598B-437A-5A8649EF5A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C809E9A-4F38-EDA3-4FD1-52F5EA3F9483}"/>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4224323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60837-5258-6BAE-5E5B-8470A53C34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9E02DA-BCA8-9BC6-DAD5-0F5DB26961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1118A6-2E32-AF2F-244B-935B3F208EB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7C738A7-33B4-409B-946E-A7395E5997BC}"/>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488392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216535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B4BB5-C6C2-1ABA-DBF3-F1BB918AB8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46499E-5FD3-3C2C-9353-3C068E7B7B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4C808F-715E-DE27-3E31-ACDF81670D7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B2FBCC-6E21-B420-3D90-A1BDFFD5DE66}"/>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5596174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D9F0D-268F-F570-3C95-FC2ED852F8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2A348D-7399-9955-6C37-F1DA809FEB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6B88E3-8155-23FE-480C-C7F95D517C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A593B5C-7173-4BF3-CE0F-2CAF9187A7F9}"/>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39837266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55878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6771550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40964659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717DB-5B73-4E53-757C-0AF85A42BA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D80888-28A8-A1A8-03AB-417C88A5FC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F79E38-73D8-B951-8DB7-CB1119F8CFE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CAE2885-5551-97BB-00D6-F6CA8343EF2C}"/>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2218294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ABBF6-A5D4-73E4-6ADA-7ADCADB70A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70DD57-A24B-F7DB-838C-F6391A14C4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C28E14-CB17-7DB4-895A-7C42C8F3415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25E88B-4932-B198-0E92-7127F3984774}"/>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18925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ABBF6-A5D4-73E4-6ADA-7ADCADB70A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70DD57-A24B-F7DB-838C-F6391A14C4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C28E14-CB17-7DB4-895A-7C42C8F3415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25E88B-4932-B198-0E92-7127F3984774}"/>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2788954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ABBF6-A5D4-73E4-6ADA-7ADCADB70A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70DD57-A24B-F7DB-838C-F6391A14C4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C28E14-CB17-7DB4-895A-7C42C8F3415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25E88B-4932-B198-0E92-7127F3984774}"/>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828263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ABBF6-A5D4-73E4-6ADA-7ADCADB70A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70DD57-A24B-F7DB-838C-F6391A14C4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C28E14-CB17-7DB4-895A-7C42C8F3415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25E88B-4932-B198-0E92-7127F3984774}"/>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620530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ABBF6-A5D4-73E4-6ADA-7ADCADB70A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70DD57-A24B-F7DB-838C-F6391A14C4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C28E14-CB17-7DB4-895A-7C42C8F3415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25E88B-4932-B198-0E92-7127F3984774}"/>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649594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ABBF6-A5D4-73E4-6ADA-7ADCADB70A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70DD57-A24B-F7DB-838C-F6391A14C4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C28E14-CB17-7DB4-895A-7C42C8F3415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25E88B-4932-B198-0E92-7127F3984774}"/>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984386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327376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8.jpeg"/></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0.jpeg"/></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1151" y="39856"/>
            <a:ext cx="14630400" cy="8229600"/>
          </a:xfrm>
          <a:prstGeom prst="rect">
            <a:avLst/>
          </a:prstGeom>
          <a:solidFill>
            <a:srgbClr val="00002E">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22302" y="0"/>
            <a:ext cx="5486400" cy="8229600"/>
          </a:xfrm>
          <a:prstGeom prst="rect">
            <a:avLst/>
          </a:prstGeom>
        </p:spPr>
      </p:pic>
      <p:sp>
        <p:nvSpPr>
          <p:cNvPr id="5" name="Text 1"/>
          <p:cNvSpPr/>
          <p:nvPr/>
        </p:nvSpPr>
        <p:spPr>
          <a:xfrm>
            <a:off x="6319599" y="1041002"/>
            <a:ext cx="7877168" cy="3295327"/>
          </a:xfrm>
          <a:prstGeom prst="rect">
            <a:avLst/>
          </a:prstGeom>
          <a:noFill/>
          <a:ln/>
        </p:spPr>
        <p:txBody>
          <a:bodyPr wrap="square" rtlCol="0" anchor="t"/>
          <a:lstStyle/>
          <a:p>
            <a:pPr marL="0" indent="0">
              <a:lnSpc>
                <a:spcPts val="6561"/>
              </a:lnSpc>
              <a:buNone/>
            </a:pPr>
            <a:r>
              <a:rPr lang="en-US" sz="5249" b="1" dirty="0">
                <a:solidFill>
                  <a:srgbClr val="FFFFFF"/>
                </a:solidFill>
                <a:latin typeface="Nunito" pitchFamily="34" charset="0"/>
                <a:ea typeface="Nunito" pitchFamily="34" charset="-122"/>
                <a:cs typeface="Nunito" pitchFamily="34" charset="-120"/>
              </a:rPr>
              <a:t>AQI Monitoring System over IOT using Raspberry Pi</a:t>
            </a:r>
            <a:endParaRPr lang="en-US" sz="5249" dirty="0"/>
          </a:p>
        </p:txBody>
      </p:sp>
      <p:sp>
        <p:nvSpPr>
          <p:cNvPr id="6" name="Text 2"/>
          <p:cNvSpPr/>
          <p:nvPr/>
        </p:nvSpPr>
        <p:spPr>
          <a:xfrm>
            <a:off x="6470428" y="4603548"/>
            <a:ext cx="7477601" cy="1421606"/>
          </a:xfrm>
          <a:prstGeom prst="rect">
            <a:avLst/>
          </a:prstGeom>
          <a:noFill/>
          <a:ln/>
        </p:spPr>
        <p:txBody>
          <a:bodyPr wrap="square" rtlCol="0" anchor="t"/>
          <a:lstStyle/>
          <a:p>
            <a:pPr>
              <a:lnSpc>
                <a:spcPts val="2799"/>
              </a:lnSpc>
            </a:pPr>
            <a:r>
              <a:rPr lang="en-US" sz="2400" dirty="0">
                <a:solidFill>
                  <a:schemeClr val="bg1"/>
                </a:solidFill>
                <a:latin typeface="Congenial" panose="020F0502020204030204" pitchFamily="2" charset="0"/>
              </a:rPr>
              <a:t>1.Sojwal Kuthe</a:t>
            </a:r>
          </a:p>
          <a:p>
            <a:pPr>
              <a:lnSpc>
                <a:spcPts val="2799"/>
              </a:lnSpc>
            </a:pPr>
            <a:r>
              <a:rPr lang="en-US" sz="2400" dirty="0">
                <a:solidFill>
                  <a:schemeClr val="bg1"/>
                </a:solidFill>
                <a:latin typeface="Congenial" panose="020F0502020204030204" pitchFamily="2" charset="0"/>
              </a:rPr>
              <a:t>2.Sameer </a:t>
            </a:r>
            <a:r>
              <a:rPr lang="en-US" sz="2400" dirty="0" err="1">
                <a:solidFill>
                  <a:schemeClr val="bg1"/>
                </a:solidFill>
                <a:latin typeface="Congenial" panose="020F0502020204030204" pitchFamily="2" charset="0"/>
              </a:rPr>
              <a:t>Bondhate</a:t>
            </a:r>
            <a:endParaRPr lang="en-US" sz="2400" dirty="0">
              <a:solidFill>
                <a:schemeClr val="bg1"/>
              </a:solidFill>
              <a:latin typeface="Congenial" panose="020F0502020204030204" pitchFamily="2" charset="0"/>
            </a:endParaRPr>
          </a:p>
          <a:p>
            <a:pPr>
              <a:lnSpc>
                <a:spcPts val="2799"/>
              </a:lnSpc>
            </a:pPr>
            <a:r>
              <a:rPr lang="en-US" sz="2400" dirty="0">
                <a:solidFill>
                  <a:schemeClr val="bg1"/>
                </a:solidFill>
                <a:latin typeface="Congenial" panose="020F0502020204030204" pitchFamily="2" charset="0"/>
              </a:rPr>
              <a:t>3.Harshay </a:t>
            </a:r>
            <a:r>
              <a:rPr lang="en-US" sz="2400" dirty="0" err="1">
                <a:solidFill>
                  <a:schemeClr val="bg1"/>
                </a:solidFill>
                <a:latin typeface="Congenial" panose="020F0502020204030204" pitchFamily="2" charset="0"/>
              </a:rPr>
              <a:t>Dharade</a:t>
            </a:r>
            <a:endParaRPr lang="en-US" sz="2400" dirty="0">
              <a:solidFill>
                <a:schemeClr val="bg1"/>
              </a:solidFill>
              <a:latin typeface="Congenial" panose="020F0502020204030204" pitchFamily="2" charset="0"/>
            </a:endParaRPr>
          </a:p>
          <a:p>
            <a:pPr>
              <a:lnSpc>
                <a:spcPts val="2799"/>
              </a:lnSpc>
            </a:pPr>
            <a:r>
              <a:rPr lang="en-US" sz="2400" dirty="0">
                <a:solidFill>
                  <a:schemeClr val="bg1"/>
                </a:solidFill>
                <a:latin typeface="Congenial" panose="020F0502020204030204" pitchFamily="2" charset="0"/>
              </a:rPr>
              <a:t>4.Archit Khobragade</a:t>
            </a:r>
          </a:p>
          <a:p>
            <a:pPr marL="0" indent="0">
              <a:lnSpc>
                <a:spcPts val="2799"/>
              </a:lnSpc>
              <a:buNone/>
            </a:pPr>
            <a:endParaRPr lang="en-US" sz="1750" dirty="0"/>
          </a:p>
        </p:txBody>
      </p:sp>
    </p:spTree>
    <p:extLst>
      <p:ext uri="{BB962C8B-B14F-4D97-AF65-F5344CB8AC3E}">
        <p14:creationId xmlns:p14="http://schemas.microsoft.com/office/powerpoint/2010/main" val="120845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97EFE-5561-A649-B61D-8AC7839FDB47}"/>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1A3A325F-2382-385E-4A4B-BBD3489EC23C}"/>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1A78CCB2-AF0C-FAAF-DAF5-BDF979432533}"/>
              </a:ext>
            </a:extLst>
          </p:cNvPr>
          <p:cNvSpPr/>
          <p:nvPr/>
        </p:nvSpPr>
        <p:spPr>
          <a:xfrm>
            <a:off x="0" y="0"/>
            <a:ext cx="14630400" cy="8229600"/>
          </a:xfrm>
          <a:prstGeom prst="rect">
            <a:avLst/>
          </a:prstGeom>
          <a:solidFill>
            <a:srgbClr val="00002E">
              <a:alpha val="75000"/>
            </a:srgbClr>
          </a:solidFill>
          <a:ln/>
        </p:spPr>
        <p:txBody>
          <a:bodyPr/>
          <a:lstStyle/>
          <a:p>
            <a:endParaRPr lang="en-IN"/>
          </a:p>
        </p:txBody>
      </p:sp>
      <p:pic>
        <p:nvPicPr>
          <p:cNvPr id="4" name="Image 1" descr="preencoded.png">
            <a:extLst>
              <a:ext uri="{FF2B5EF4-FFF2-40B4-BE49-F238E27FC236}">
                <a16:creationId xmlns:a16="http://schemas.microsoft.com/office/drawing/2014/main" id="{F36F257B-2248-1388-F0B4-8165FF17C84B}"/>
              </a:ext>
            </a:extLst>
          </p:cNvPr>
          <p:cNvPicPr>
            <a:picLocks noChangeAspect="1"/>
          </p:cNvPicPr>
          <p:nvPr/>
        </p:nvPicPr>
        <p:blipFill>
          <a:blip r:embed="rId4"/>
          <a:stretch>
            <a:fillRect/>
          </a:stretch>
        </p:blipFill>
        <p:spPr>
          <a:xfrm>
            <a:off x="0" y="0"/>
            <a:ext cx="14630400" cy="8229600"/>
          </a:xfrm>
          <a:prstGeom prst="rect">
            <a:avLst/>
          </a:prstGeom>
        </p:spPr>
      </p:pic>
      <p:sp>
        <p:nvSpPr>
          <p:cNvPr id="5" name="Shape 1">
            <a:extLst>
              <a:ext uri="{FF2B5EF4-FFF2-40B4-BE49-F238E27FC236}">
                <a16:creationId xmlns:a16="http://schemas.microsoft.com/office/drawing/2014/main" id="{CA70E54B-F8F7-FFEA-D6F1-6B8AE8031502}"/>
              </a:ext>
            </a:extLst>
          </p:cNvPr>
          <p:cNvSpPr/>
          <p:nvPr/>
        </p:nvSpPr>
        <p:spPr>
          <a:xfrm>
            <a:off x="11151" y="-65964"/>
            <a:ext cx="14630400" cy="8229600"/>
          </a:xfrm>
          <a:prstGeom prst="rect">
            <a:avLst/>
          </a:prstGeom>
          <a:solidFill>
            <a:srgbClr val="00002E">
              <a:alpha val="80000"/>
            </a:srgbClr>
          </a:solidFill>
          <a:ln/>
        </p:spPr>
        <p:txBody>
          <a:bodyPr/>
          <a:lstStyle/>
          <a:p>
            <a:endParaRPr lang="en-IN"/>
          </a:p>
        </p:txBody>
      </p:sp>
      <p:sp>
        <p:nvSpPr>
          <p:cNvPr id="6" name="Text 2">
            <a:extLst>
              <a:ext uri="{FF2B5EF4-FFF2-40B4-BE49-F238E27FC236}">
                <a16:creationId xmlns:a16="http://schemas.microsoft.com/office/drawing/2014/main" id="{548EB22A-2446-D12D-9F59-AA2DB52E5188}"/>
              </a:ext>
            </a:extLst>
          </p:cNvPr>
          <p:cNvSpPr/>
          <p:nvPr/>
        </p:nvSpPr>
        <p:spPr>
          <a:xfrm>
            <a:off x="626754" y="5749217"/>
            <a:ext cx="12462454" cy="1631601"/>
          </a:xfrm>
          <a:prstGeom prst="rect">
            <a:avLst/>
          </a:prstGeom>
          <a:noFill/>
          <a:ln/>
        </p:spPr>
        <p:txBody>
          <a:bodyPr wrap="square" rtlCol="0" anchor="t"/>
          <a:lstStyle/>
          <a:p>
            <a:pPr marL="691000" lvl="1" indent="-345500" algn="just">
              <a:lnSpc>
                <a:spcPts val="4480"/>
              </a:lnSpc>
              <a:buFont typeface="Arial"/>
              <a:buChar char="•"/>
            </a:pPr>
            <a:r>
              <a:rPr lang="en-US" sz="2400" dirty="0">
                <a:solidFill>
                  <a:schemeClr val="bg1"/>
                </a:solidFill>
                <a:latin typeface="Canva Sans Bold"/>
              </a:rPr>
              <a:t>The results are grouped into ranges, and each range is assigned a descriptor, a color code and a standardized public health advisory</a:t>
            </a:r>
          </a:p>
          <a:p>
            <a:pPr marL="0" indent="0">
              <a:lnSpc>
                <a:spcPts val="5468"/>
              </a:lnSpc>
              <a:buNone/>
            </a:pPr>
            <a:endParaRPr lang="en-US" sz="4374" dirty="0"/>
          </a:p>
        </p:txBody>
      </p:sp>
      <p:sp>
        <p:nvSpPr>
          <p:cNvPr id="17" name="TextBox 16">
            <a:extLst>
              <a:ext uri="{FF2B5EF4-FFF2-40B4-BE49-F238E27FC236}">
                <a16:creationId xmlns:a16="http://schemas.microsoft.com/office/drawing/2014/main" id="{E0D91DD4-2B9B-6BA4-CA02-DF8577DE9BC0}"/>
              </a:ext>
            </a:extLst>
          </p:cNvPr>
          <p:cNvSpPr txBox="1"/>
          <p:nvPr/>
        </p:nvSpPr>
        <p:spPr>
          <a:xfrm>
            <a:off x="1483112" y="112086"/>
            <a:ext cx="11867128" cy="1631601"/>
          </a:xfrm>
          <a:prstGeom prst="rect">
            <a:avLst/>
          </a:prstGeom>
          <a:noFill/>
        </p:spPr>
        <p:txBody>
          <a:bodyPr wrap="square" anchor="ctr">
            <a:spAutoFit/>
          </a:bodyPr>
          <a:lstStyle/>
          <a:p>
            <a:pPr algn="ctr">
              <a:lnSpc>
                <a:spcPts val="13774"/>
              </a:lnSpc>
            </a:pPr>
            <a:r>
              <a:rPr lang="en-US" sz="7200" b="1" spc="978" dirty="0">
                <a:solidFill>
                  <a:schemeClr val="bg1"/>
                </a:solidFill>
                <a:highlight>
                  <a:srgbClr val="000080"/>
                </a:highlight>
                <a:latin typeface="Trebuchet MS" panose="020B0603020202020204" pitchFamily="34" charset="0"/>
              </a:rPr>
              <a:t>WHAT IS AQI?</a:t>
            </a:r>
          </a:p>
        </p:txBody>
      </p:sp>
      <p:sp>
        <p:nvSpPr>
          <p:cNvPr id="8" name="TextBox 7">
            <a:extLst>
              <a:ext uri="{FF2B5EF4-FFF2-40B4-BE49-F238E27FC236}">
                <a16:creationId xmlns:a16="http://schemas.microsoft.com/office/drawing/2014/main" id="{80DAE82A-9820-107F-0E04-EC60F9592EE5}"/>
              </a:ext>
            </a:extLst>
          </p:cNvPr>
          <p:cNvSpPr txBox="1"/>
          <p:nvPr/>
        </p:nvSpPr>
        <p:spPr>
          <a:xfrm>
            <a:off x="615602" y="2234372"/>
            <a:ext cx="13399195" cy="1760547"/>
          </a:xfrm>
          <a:prstGeom prst="rect">
            <a:avLst/>
          </a:prstGeom>
          <a:noFill/>
        </p:spPr>
        <p:txBody>
          <a:bodyPr wrap="square">
            <a:spAutoFit/>
          </a:bodyPr>
          <a:lstStyle/>
          <a:p>
            <a:pPr marL="691000" lvl="1" indent="-345500" algn="just">
              <a:lnSpc>
                <a:spcPts val="4480"/>
              </a:lnSpc>
              <a:buFont typeface="Arial"/>
              <a:buChar char="•"/>
            </a:pPr>
            <a:r>
              <a:rPr lang="en-US" sz="2400" dirty="0">
                <a:solidFill>
                  <a:schemeClr val="bg1"/>
                </a:solidFill>
                <a:latin typeface="Canva Sans Bold"/>
              </a:rPr>
              <a:t>An Air Quality Index (AQI) is a number used by government agencies to measure the air pollution levels and communicate it to the population. As the AQI increases, it means that a large percentage of the population will experience severe adverse health effects. </a:t>
            </a:r>
          </a:p>
        </p:txBody>
      </p:sp>
      <p:sp>
        <p:nvSpPr>
          <p:cNvPr id="10" name="TextBox 9">
            <a:extLst>
              <a:ext uri="{FF2B5EF4-FFF2-40B4-BE49-F238E27FC236}">
                <a16:creationId xmlns:a16="http://schemas.microsoft.com/office/drawing/2014/main" id="{BA101E81-9F63-D312-E82E-27C84F052A1E}"/>
              </a:ext>
            </a:extLst>
          </p:cNvPr>
          <p:cNvSpPr txBox="1"/>
          <p:nvPr/>
        </p:nvSpPr>
        <p:spPr>
          <a:xfrm>
            <a:off x="626754" y="4234682"/>
            <a:ext cx="13399194" cy="1183466"/>
          </a:xfrm>
          <a:prstGeom prst="rect">
            <a:avLst/>
          </a:prstGeom>
          <a:noFill/>
        </p:spPr>
        <p:txBody>
          <a:bodyPr wrap="square">
            <a:spAutoFit/>
          </a:bodyPr>
          <a:lstStyle/>
          <a:p>
            <a:pPr marL="691000" lvl="1" indent="-345500" algn="just">
              <a:lnSpc>
                <a:spcPts val="4480"/>
              </a:lnSpc>
              <a:buFont typeface="Arial"/>
              <a:buChar char="•"/>
            </a:pPr>
            <a:r>
              <a:rPr lang="en-US" sz="2400" dirty="0">
                <a:solidFill>
                  <a:schemeClr val="bg1"/>
                </a:solidFill>
                <a:latin typeface="Canva Sans Bold"/>
              </a:rPr>
              <a:t>The measurement of the AQI requires an air monitor and an air pollutant concentration over a specified averaging period. </a:t>
            </a:r>
          </a:p>
        </p:txBody>
      </p:sp>
    </p:spTree>
    <p:extLst>
      <p:ext uri="{BB962C8B-B14F-4D97-AF65-F5344CB8AC3E}">
        <p14:creationId xmlns:p14="http://schemas.microsoft.com/office/powerpoint/2010/main" val="35596061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5626F-7332-3223-18F9-9CEDE65EA6C6}"/>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42B0ADB2-EB6F-BFEB-BDEA-E4232B7BD906}"/>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C8E4E676-EEB5-9D16-D6E6-BFA6C567650F}"/>
              </a:ext>
            </a:extLst>
          </p:cNvPr>
          <p:cNvSpPr/>
          <p:nvPr/>
        </p:nvSpPr>
        <p:spPr>
          <a:xfrm>
            <a:off x="0" y="0"/>
            <a:ext cx="14630400" cy="8229600"/>
          </a:xfrm>
          <a:prstGeom prst="rect">
            <a:avLst/>
          </a:prstGeom>
          <a:solidFill>
            <a:srgbClr val="00002E">
              <a:alpha val="75000"/>
            </a:srgbClr>
          </a:solidFill>
          <a:ln/>
        </p:spPr>
        <p:txBody>
          <a:bodyPr/>
          <a:lstStyle/>
          <a:p>
            <a:endParaRPr lang="en-IN"/>
          </a:p>
        </p:txBody>
      </p:sp>
      <p:pic>
        <p:nvPicPr>
          <p:cNvPr id="4" name="Image 1" descr="preencoded.png">
            <a:extLst>
              <a:ext uri="{FF2B5EF4-FFF2-40B4-BE49-F238E27FC236}">
                <a16:creationId xmlns:a16="http://schemas.microsoft.com/office/drawing/2014/main" id="{625FB12D-CD11-8C7E-E314-2C3706D72424}"/>
              </a:ext>
            </a:extLst>
          </p:cNvPr>
          <p:cNvPicPr>
            <a:picLocks noChangeAspect="1"/>
          </p:cNvPicPr>
          <p:nvPr/>
        </p:nvPicPr>
        <p:blipFill>
          <a:blip r:embed="rId4"/>
          <a:stretch>
            <a:fillRect/>
          </a:stretch>
        </p:blipFill>
        <p:spPr>
          <a:xfrm>
            <a:off x="0" y="0"/>
            <a:ext cx="14630400" cy="8229600"/>
          </a:xfrm>
          <a:prstGeom prst="rect">
            <a:avLst/>
          </a:prstGeom>
        </p:spPr>
      </p:pic>
      <p:sp>
        <p:nvSpPr>
          <p:cNvPr id="5" name="Shape 1">
            <a:extLst>
              <a:ext uri="{FF2B5EF4-FFF2-40B4-BE49-F238E27FC236}">
                <a16:creationId xmlns:a16="http://schemas.microsoft.com/office/drawing/2014/main" id="{08EE9192-A105-B88F-D8A8-A97E97758887}"/>
              </a:ext>
            </a:extLst>
          </p:cNvPr>
          <p:cNvSpPr/>
          <p:nvPr/>
        </p:nvSpPr>
        <p:spPr>
          <a:xfrm>
            <a:off x="0" y="0"/>
            <a:ext cx="14630400" cy="8229600"/>
          </a:xfrm>
          <a:prstGeom prst="rect">
            <a:avLst/>
          </a:prstGeom>
          <a:solidFill>
            <a:srgbClr val="00002E">
              <a:alpha val="80000"/>
            </a:srgbClr>
          </a:solidFill>
          <a:ln/>
        </p:spPr>
        <p:txBody>
          <a:bodyPr/>
          <a:lstStyle/>
          <a:p>
            <a:endParaRPr lang="en-IN"/>
          </a:p>
        </p:txBody>
      </p:sp>
      <p:sp>
        <p:nvSpPr>
          <p:cNvPr id="6" name="Text 2">
            <a:extLst>
              <a:ext uri="{FF2B5EF4-FFF2-40B4-BE49-F238E27FC236}">
                <a16:creationId xmlns:a16="http://schemas.microsoft.com/office/drawing/2014/main" id="{D5720683-6977-71F6-9124-D52D8F34D590}"/>
              </a:ext>
            </a:extLst>
          </p:cNvPr>
          <p:cNvSpPr/>
          <p:nvPr/>
        </p:nvSpPr>
        <p:spPr>
          <a:xfrm>
            <a:off x="830674" y="1993753"/>
            <a:ext cx="10490918" cy="1388745"/>
          </a:xfrm>
          <a:prstGeom prst="rect">
            <a:avLst/>
          </a:prstGeom>
          <a:noFill/>
          <a:ln/>
        </p:spPr>
        <p:txBody>
          <a:bodyPr wrap="square" rtlCol="0" anchor="t"/>
          <a:lstStyle/>
          <a:p>
            <a:pPr marL="0" indent="0">
              <a:lnSpc>
                <a:spcPts val="5468"/>
              </a:lnSpc>
              <a:buNone/>
            </a:pPr>
            <a:endParaRPr lang="en-US" sz="4374" dirty="0"/>
          </a:p>
        </p:txBody>
      </p:sp>
      <p:sp>
        <p:nvSpPr>
          <p:cNvPr id="7" name="Freeform 4">
            <a:extLst>
              <a:ext uri="{FF2B5EF4-FFF2-40B4-BE49-F238E27FC236}">
                <a16:creationId xmlns:a16="http://schemas.microsoft.com/office/drawing/2014/main" id="{FDF13D35-8F28-2B1E-DBDD-495D787F3ED9}"/>
              </a:ext>
            </a:extLst>
          </p:cNvPr>
          <p:cNvSpPr/>
          <p:nvPr/>
        </p:nvSpPr>
        <p:spPr>
          <a:xfrm>
            <a:off x="1658790" y="1070518"/>
            <a:ext cx="11312820" cy="5854390"/>
          </a:xfrm>
          <a:custGeom>
            <a:avLst/>
            <a:gdLst/>
            <a:ahLst/>
            <a:cxnLst/>
            <a:rect l="l" t="t" r="r" b="b"/>
            <a:pathLst>
              <a:path w="13027326" h="8442690">
                <a:moveTo>
                  <a:pt x="0" y="0"/>
                </a:moveTo>
                <a:lnTo>
                  <a:pt x="13027327" y="0"/>
                </a:lnTo>
                <a:lnTo>
                  <a:pt x="13027327" y="8442690"/>
                </a:lnTo>
                <a:lnTo>
                  <a:pt x="0" y="8442690"/>
                </a:lnTo>
                <a:lnTo>
                  <a:pt x="0" y="0"/>
                </a:lnTo>
                <a:close/>
              </a:path>
            </a:pathLst>
          </a:custGeom>
          <a:blipFill>
            <a:blip r:embed="rId5"/>
            <a:stretch>
              <a:fillRect/>
            </a:stretch>
          </a:blipFill>
        </p:spPr>
        <p:txBody>
          <a:bodyPr/>
          <a:lstStyle/>
          <a:p>
            <a:endParaRPr lang="en-IN" dirty="0"/>
          </a:p>
        </p:txBody>
      </p:sp>
    </p:spTree>
    <p:extLst>
      <p:ext uri="{BB962C8B-B14F-4D97-AF65-F5344CB8AC3E}">
        <p14:creationId xmlns:p14="http://schemas.microsoft.com/office/powerpoint/2010/main" val="3518720207"/>
      </p:ext>
    </p:extLst>
  </p:cSld>
  <p:clrMapOvr>
    <a:masterClrMapping/>
  </p:clrMapOvr>
  <p:transition spd="slow" advClick="0">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7352C1-0C0A-1247-A7A8-D047954E526D}"/>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89C344C0-E665-E633-8039-33561C6217EC}"/>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08E2CA07-9306-533E-3414-FE44FD9AEB05}"/>
              </a:ext>
            </a:extLst>
          </p:cNvPr>
          <p:cNvSpPr/>
          <p:nvPr/>
        </p:nvSpPr>
        <p:spPr>
          <a:xfrm>
            <a:off x="0" y="0"/>
            <a:ext cx="14630400" cy="8229600"/>
          </a:xfrm>
          <a:prstGeom prst="rect">
            <a:avLst/>
          </a:prstGeom>
          <a:solidFill>
            <a:srgbClr val="00002E">
              <a:alpha val="75000"/>
            </a:srgbClr>
          </a:solidFill>
          <a:ln/>
        </p:spPr>
        <p:txBody>
          <a:bodyPr/>
          <a:lstStyle/>
          <a:p>
            <a:endParaRPr lang="en-IN"/>
          </a:p>
        </p:txBody>
      </p:sp>
      <p:pic>
        <p:nvPicPr>
          <p:cNvPr id="4" name="Image 1" descr="preencoded.png">
            <a:extLst>
              <a:ext uri="{FF2B5EF4-FFF2-40B4-BE49-F238E27FC236}">
                <a16:creationId xmlns:a16="http://schemas.microsoft.com/office/drawing/2014/main" id="{78BD7F7C-342E-2B90-4B88-D31FE31C3C89}"/>
              </a:ext>
            </a:extLst>
          </p:cNvPr>
          <p:cNvPicPr>
            <a:picLocks noChangeAspect="1"/>
          </p:cNvPicPr>
          <p:nvPr/>
        </p:nvPicPr>
        <p:blipFill>
          <a:blip r:embed="rId4"/>
          <a:stretch>
            <a:fillRect/>
          </a:stretch>
        </p:blipFill>
        <p:spPr>
          <a:xfrm>
            <a:off x="0" y="0"/>
            <a:ext cx="14630400" cy="8229600"/>
          </a:xfrm>
          <a:prstGeom prst="rect">
            <a:avLst/>
          </a:prstGeom>
        </p:spPr>
      </p:pic>
      <p:sp>
        <p:nvSpPr>
          <p:cNvPr id="5" name="Shape 1">
            <a:extLst>
              <a:ext uri="{FF2B5EF4-FFF2-40B4-BE49-F238E27FC236}">
                <a16:creationId xmlns:a16="http://schemas.microsoft.com/office/drawing/2014/main" id="{EF7FDEF7-0BA6-2735-1430-8E9F71638489}"/>
              </a:ext>
            </a:extLst>
          </p:cNvPr>
          <p:cNvSpPr/>
          <p:nvPr/>
        </p:nvSpPr>
        <p:spPr>
          <a:xfrm>
            <a:off x="0" y="0"/>
            <a:ext cx="14630400" cy="8229600"/>
          </a:xfrm>
          <a:prstGeom prst="rect">
            <a:avLst/>
          </a:prstGeom>
          <a:solidFill>
            <a:srgbClr val="00002E">
              <a:alpha val="80000"/>
            </a:srgbClr>
          </a:solidFill>
          <a:ln/>
        </p:spPr>
        <p:txBody>
          <a:bodyPr/>
          <a:lstStyle/>
          <a:p>
            <a:endParaRPr lang="en-IN"/>
          </a:p>
        </p:txBody>
      </p:sp>
      <p:sp>
        <p:nvSpPr>
          <p:cNvPr id="6" name="Text 2">
            <a:extLst>
              <a:ext uri="{FF2B5EF4-FFF2-40B4-BE49-F238E27FC236}">
                <a16:creationId xmlns:a16="http://schemas.microsoft.com/office/drawing/2014/main" id="{77A04525-BB85-5556-0001-6563BA377570}"/>
              </a:ext>
            </a:extLst>
          </p:cNvPr>
          <p:cNvSpPr/>
          <p:nvPr/>
        </p:nvSpPr>
        <p:spPr>
          <a:xfrm>
            <a:off x="830674" y="1993753"/>
            <a:ext cx="10490918" cy="1388745"/>
          </a:xfrm>
          <a:prstGeom prst="rect">
            <a:avLst/>
          </a:prstGeom>
          <a:noFill/>
          <a:ln/>
        </p:spPr>
        <p:txBody>
          <a:bodyPr wrap="square" rtlCol="0" anchor="t"/>
          <a:lstStyle/>
          <a:p>
            <a:pPr marL="0" indent="0">
              <a:lnSpc>
                <a:spcPts val="5468"/>
              </a:lnSpc>
              <a:buNone/>
            </a:pPr>
            <a:endParaRPr lang="en-US" sz="4374" dirty="0"/>
          </a:p>
        </p:txBody>
      </p:sp>
      <p:sp>
        <p:nvSpPr>
          <p:cNvPr id="9" name="TextBox 8">
            <a:extLst>
              <a:ext uri="{FF2B5EF4-FFF2-40B4-BE49-F238E27FC236}">
                <a16:creationId xmlns:a16="http://schemas.microsoft.com/office/drawing/2014/main" id="{08EDAB9F-AA9E-9E59-886D-BD76B22F4B03}"/>
              </a:ext>
            </a:extLst>
          </p:cNvPr>
          <p:cNvSpPr txBox="1"/>
          <p:nvPr/>
        </p:nvSpPr>
        <p:spPr>
          <a:xfrm>
            <a:off x="386498" y="1245167"/>
            <a:ext cx="13197526" cy="6281848"/>
          </a:xfrm>
          <a:prstGeom prst="rect">
            <a:avLst/>
          </a:prstGeom>
          <a:noFill/>
        </p:spPr>
        <p:txBody>
          <a:bodyPr wrap="square">
            <a:spAutoFit/>
          </a:bodyPr>
          <a:lstStyle/>
          <a:p>
            <a:pPr marL="782324" lvl="1" indent="-391162">
              <a:lnSpc>
                <a:spcPct val="150000"/>
              </a:lnSpc>
              <a:buFont typeface="Arial"/>
              <a:buChar char="•"/>
            </a:pPr>
            <a:r>
              <a:rPr lang="en-US" sz="1800" dirty="0">
                <a:solidFill>
                  <a:schemeClr val="bg1"/>
                </a:solidFill>
                <a:latin typeface="Canva Sans Bold"/>
              </a:rPr>
              <a:t>The Sub-indices for individual pollutants at a monitoring location are calculated using its 24-hourly average concentration value (8-hourly in case of CO and O3) and health breakpoint concentration range. The worst sub-index is the AQI for that location. </a:t>
            </a:r>
          </a:p>
          <a:p>
            <a:pPr marL="782324" lvl="1" indent="-391162">
              <a:lnSpc>
                <a:spcPct val="150000"/>
              </a:lnSpc>
              <a:buFont typeface="Arial"/>
              <a:buChar char="•"/>
            </a:pPr>
            <a:r>
              <a:rPr lang="en-US" sz="1800" dirty="0">
                <a:solidFill>
                  <a:schemeClr val="bg1"/>
                </a:solidFill>
                <a:latin typeface="Canva Sans Bold"/>
              </a:rPr>
              <a:t>All the eight pollutants may not be monitored at all the locations. Overall AQI is calculated only if data are available for minimum three pollutants out of which one should necessarily be either PM2.5 or PM10. Else, data are considered insufficient for calculating AQI. Similarly, a minimum of 16 hours’ data is considered necessary for calculating subindex.</a:t>
            </a:r>
            <a:endParaRPr lang="en-US" dirty="0">
              <a:solidFill>
                <a:schemeClr val="bg1"/>
              </a:solidFill>
              <a:latin typeface="Canva Sans Bold"/>
            </a:endParaRPr>
          </a:p>
          <a:p>
            <a:pPr marL="391162" lvl="1">
              <a:lnSpc>
                <a:spcPct val="150000"/>
              </a:lnSpc>
            </a:pPr>
            <a:r>
              <a:rPr lang="en-US" sz="1800" dirty="0">
                <a:solidFill>
                  <a:schemeClr val="bg1"/>
                </a:solidFill>
                <a:latin typeface="Canva Sans Bold"/>
              </a:rPr>
              <a:t> </a:t>
            </a:r>
          </a:p>
          <a:p>
            <a:pPr marL="391162" lvl="1" algn="ctr">
              <a:lnSpc>
                <a:spcPct val="150000"/>
              </a:lnSpc>
            </a:pPr>
            <a:r>
              <a:rPr lang="en-US" sz="1800" dirty="0">
                <a:solidFill>
                  <a:schemeClr val="bg1"/>
                </a:solidFill>
                <a:latin typeface="Canva Sans Bold"/>
              </a:rPr>
              <a:t>      A subindex is a linear function (two different yet related notions) of the concentration of pollutants.</a:t>
            </a:r>
          </a:p>
          <a:p>
            <a:pPr marL="391162" lvl="1" algn="ctr">
              <a:lnSpc>
                <a:spcPct val="150000"/>
              </a:lnSpc>
            </a:pPr>
            <a:r>
              <a:rPr lang="en-US" sz="1800" b="1" dirty="0">
                <a:solidFill>
                  <a:schemeClr val="bg1"/>
                </a:solidFill>
                <a:latin typeface="Canva Sans Bold"/>
              </a:rPr>
              <a:t>      Ip = [</a:t>
            </a:r>
            <a:r>
              <a:rPr lang="en-US" sz="1800" b="1" dirty="0" err="1">
                <a:solidFill>
                  <a:schemeClr val="bg1"/>
                </a:solidFill>
                <a:latin typeface="Canva Sans Bold"/>
              </a:rPr>
              <a:t>IHi</a:t>
            </a:r>
            <a:r>
              <a:rPr lang="en-US" sz="1800" b="1" dirty="0">
                <a:solidFill>
                  <a:schemeClr val="bg1"/>
                </a:solidFill>
                <a:latin typeface="Canva Sans Bold"/>
              </a:rPr>
              <a:t> – </a:t>
            </a:r>
            <a:r>
              <a:rPr lang="en-US" sz="1800" b="1" dirty="0" err="1">
                <a:solidFill>
                  <a:schemeClr val="bg1"/>
                </a:solidFill>
                <a:latin typeface="Canva Sans Bold"/>
              </a:rPr>
              <a:t>ILo</a:t>
            </a:r>
            <a:r>
              <a:rPr lang="en-US" sz="1800" b="1" dirty="0">
                <a:solidFill>
                  <a:schemeClr val="bg1"/>
                </a:solidFill>
                <a:latin typeface="Canva Sans Bold"/>
              </a:rPr>
              <a:t> / </a:t>
            </a:r>
            <a:r>
              <a:rPr lang="en-US" sz="1800" b="1" dirty="0" err="1">
                <a:solidFill>
                  <a:schemeClr val="bg1"/>
                </a:solidFill>
                <a:latin typeface="Canva Sans Bold"/>
              </a:rPr>
              <a:t>BPHi</a:t>
            </a:r>
            <a:r>
              <a:rPr lang="en-US" sz="1800" b="1" dirty="0">
                <a:solidFill>
                  <a:schemeClr val="bg1"/>
                </a:solidFill>
                <a:latin typeface="Canva Sans Bold"/>
              </a:rPr>
              <a:t> – </a:t>
            </a:r>
            <a:r>
              <a:rPr lang="en-US" sz="1800" b="1" dirty="0" err="1">
                <a:solidFill>
                  <a:schemeClr val="bg1"/>
                </a:solidFill>
                <a:latin typeface="Canva Sans Bold"/>
              </a:rPr>
              <a:t>BPLo</a:t>
            </a:r>
            <a:r>
              <a:rPr lang="en-US" sz="1800" b="1" dirty="0">
                <a:solidFill>
                  <a:schemeClr val="bg1"/>
                </a:solidFill>
                <a:latin typeface="Canva Sans Bold"/>
              </a:rPr>
              <a:t>] (Cp – </a:t>
            </a:r>
            <a:r>
              <a:rPr lang="en-US" sz="1800" b="1" dirty="0" err="1">
                <a:solidFill>
                  <a:schemeClr val="bg1"/>
                </a:solidFill>
                <a:latin typeface="Canva Sans Bold"/>
              </a:rPr>
              <a:t>BPLo</a:t>
            </a:r>
            <a:r>
              <a:rPr lang="en-US" sz="1800" b="1" dirty="0">
                <a:solidFill>
                  <a:schemeClr val="bg1"/>
                </a:solidFill>
                <a:latin typeface="Canva Sans Bold"/>
              </a:rPr>
              <a:t>) + </a:t>
            </a:r>
            <a:r>
              <a:rPr lang="en-US" sz="1800" b="1" dirty="0" err="1">
                <a:solidFill>
                  <a:schemeClr val="bg1"/>
                </a:solidFill>
                <a:latin typeface="Canva Sans Bold"/>
              </a:rPr>
              <a:t>Ilo</a:t>
            </a:r>
            <a:endParaRPr lang="en-US" b="1" dirty="0">
              <a:solidFill>
                <a:schemeClr val="bg1"/>
              </a:solidFill>
              <a:latin typeface="Canva Sans Bold"/>
            </a:endParaRPr>
          </a:p>
          <a:p>
            <a:pPr marL="391162" lvl="1">
              <a:lnSpc>
                <a:spcPct val="150000"/>
              </a:lnSpc>
            </a:pPr>
            <a:r>
              <a:rPr lang="en-US" sz="1800" dirty="0">
                <a:solidFill>
                  <a:schemeClr val="bg1"/>
                </a:solidFill>
                <a:latin typeface="Canva Sans Bold"/>
              </a:rPr>
              <a:t>   Where,</a:t>
            </a:r>
          </a:p>
          <a:p>
            <a:pPr marL="391162" lvl="1">
              <a:lnSpc>
                <a:spcPct val="150000"/>
              </a:lnSpc>
            </a:pPr>
            <a:r>
              <a:rPr lang="en-US" sz="1800" dirty="0">
                <a:solidFill>
                  <a:schemeClr val="bg1"/>
                </a:solidFill>
                <a:latin typeface="Canva Sans Bold"/>
              </a:rPr>
              <a:t>        Ip = index of pollutant p</a:t>
            </a:r>
          </a:p>
          <a:p>
            <a:pPr marL="391162" lvl="1">
              <a:lnSpc>
                <a:spcPct val="150000"/>
              </a:lnSpc>
            </a:pPr>
            <a:r>
              <a:rPr lang="en-US" dirty="0">
                <a:solidFill>
                  <a:schemeClr val="bg1"/>
                </a:solidFill>
                <a:latin typeface="Canva Sans Bold"/>
              </a:rPr>
              <a:t>        </a:t>
            </a:r>
            <a:r>
              <a:rPr lang="en-US" sz="1800" dirty="0">
                <a:solidFill>
                  <a:schemeClr val="bg1"/>
                </a:solidFill>
                <a:latin typeface="Canva Sans Bold"/>
              </a:rPr>
              <a:t>Cp = truncated concentration of pollutant p </a:t>
            </a:r>
          </a:p>
          <a:p>
            <a:pPr marL="391162" lvl="1">
              <a:lnSpc>
                <a:spcPct val="150000"/>
              </a:lnSpc>
            </a:pPr>
            <a:r>
              <a:rPr lang="en-US" dirty="0">
                <a:solidFill>
                  <a:schemeClr val="bg1"/>
                </a:solidFill>
                <a:latin typeface="Canva Sans Bold"/>
              </a:rPr>
              <a:t>       </a:t>
            </a:r>
            <a:r>
              <a:rPr lang="en-US" sz="1800" dirty="0" err="1">
                <a:solidFill>
                  <a:schemeClr val="bg1"/>
                </a:solidFill>
                <a:latin typeface="Canva Sans Bold"/>
              </a:rPr>
              <a:t>BPHi</a:t>
            </a:r>
            <a:r>
              <a:rPr lang="en-US" sz="1800" dirty="0">
                <a:solidFill>
                  <a:schemeClr val="bg1"/>
                </a:solidFill>
                <a:latin typeface="Canva Sans Bold"/>
              </a:rPr>
              <a:t> = concentration breakpoint i.e. greater than or  equal to Cp</a:t>
            </a:r>
          </a:p>
          <a:p>
            <a:pPr marL="391162" lvl="1">
              <a:lnSpc>
                <a:spcPct val="150000"/>
              </a:lnSpc>
            </a:pPr>
            <a:r>
              <a:rPr lang="en-US" sz="1800" dirty="0">
                <a:solidFill>
                  <a:schemeClr val="bg1"/>
                </a:solidFill>
                <a:latin typeface="Canva Sans Bold"/>
              </a:rPr>
              <a:t>       </a:t>
            </a:r>
            <a:r>
              <a:rPr lang="en-US" sz="1800" dirty="0" err="1">
                <a:solidFill>
                  <a:schemeClr val="bg1"/>
                </a:solidFill>
                <a:latin typeface="Canva Sans Bold"/>
              </a:rPr>
              <a:t>BPLo</a:t>
            </a:r>
            <a:r>
              <a:rPr lang="en-US" sz="1800" dirty="0">
                <a:solidFill>
                  <a:schemeClr val="bg1"/>
                </a:solidFill>
                <a:latin typeface="Canva Sans Bold"/>
              </a:rPr>
              <a:t> = concentration breakpoint i.e. less than or equal to Cp</a:t>
            </a:r>
          </a:p>
          <a:p>
            <a:pPr marL="391162" lvl="1">
              <a:lnSpc>
                <a:spcPct val="150000"/>
              </a:lnSpc>
            </a:pPr>
            <a:r>
              <a:rPr lang="en-US" sz="1800" dirty="0">
                <a:solidFill>
                  <a:schemeClr val="bg1"/>
                </a:solidFill>
                <a:latin typeface="Canva Sans Bold"/>
              </a:rPr>
              <a:t>       </a:t>
            </a:r>
            <a:r>
              <a:rPr lang="en-US" sz="1800" dirty="0" err="1">
                <a:solidFill>
                  <a:schemeClr val="bg1"/>
                </a:solidFill>
                <a:latin typeface="Canva Sans Bold"/>
              </a:rPr>
              <a:t>IHi</a:t>
            </a:r>
            <a:r>
              <a:rPr lang="en-US" sz="1800" dirty="0">
                <a:solidFill>
                  <a:schemeClr val="bg1"/>
                </a:solidFill>
                <a:latin typeface="Canva Sans Bold"/>
              </a:rPr>
              <a:t> = AQI value corresponding to </a:t>
            </a:r>
            <a:r>
              <a:rPr lang="en-US" sz="1800" dirty="0" err="1">
                <a:solidFill>
                  <a:schemeClr val="bg1"/>
                </a:solidFill>
                <a:latin typeface="Canva Sans Bold"/>
              </a:rPr>
              <a:t>BPHi</a:t>
            </a:r>
            <a:endParaRPr lang="en-US" dirty="0">
              <a:solidFill>
                <a:schemeClr val="bg1"/>
              </a:solidFill>
              <a:latin typeface="Canva Sans Bold"/>
            </a:endParaRPr>
          </a:p>
          <a:p>
            <a:pPr marL="391162" lvl="1">
              <a:lnSpc>
                <a:spcPct val="150000"/>
              </a:lnSpc>
            </a:pPr>
            <a:r>
              <a:rPr lang="en-US" sz="1800" dirty="0">
                <a:solidFill>
                  <a:schemeClr val="bg1"/>
                </a:solidFill>
                <a:latin typeface="Canva Sans Bold"/>
              </a:rPr>
              <a:t>       </a:t>
            </a:r>
            <a:r>
              <a:rPr lang="en-US" sz="1800" dirty="0" err="1">
                <a:solidFill>
                  <a:schemeClr val="bg1"/>
                </a:solidFill>
                <a:latin typeface="Canva Sans Bold"/>
              </a:rPr>
              <a:t>ILo</a:t>
            </a:r>
            <a:r>
              <a:rPr lang="en-US" sz="1800" dirty="0">
                <a:solidFill>
                  <a:schemeClr val="bg1"/>
                </a:solidFill>
                <a:latin typeface="Canva Sans Bold"/>
              </a:rPr>
              <a:t> = AQI value corresponding to </a:t>
            </a:r>
            <a:r>
              <a:rPr lang="en-US" sz="1800" dirty="0" err="1">
                <a:solidFill>
                  <a:schemeClr val="bg1"/>
                </a:solidFill>
                <a:latin typeface="Canva Sans Bold"/>
              </a:rPr>
              <a:t>BPLo</a:t>
            </a:r>
            <a:endParaRPr lang="en-US" sz="1800" dirty="0">
              <a:solidFill>
                <a:schemeClr val="bg1"/>
              </a:solidFill>
              <a:latin typeface="Canva Sans Bold"/>
            </a:endParaRPr>
          </a:p>
        </p:txBody>
      </p:sp>
      <p:sp>
        <p:nvSpPr>
          <p:cNvPr id="11" name="TextBox 10">
            <a:extLst>
              <a:ext uri="{FF2B5EF4-FFF2-40B4-BE49-F238E27FC236}">
                <a16:creationId xmlns:a16="http://schemas.microsoft.com/office/drawing/2014/main" id="{4B790B68-CCED-44A6-FD02-A5F6A9F3D8ED}"/>
              </a:ext>
            </a:extLst>
          </p:cNvPr>
          <p:cNvSpPr txBox="1"/>
          <p:nvPr/>
        </p:nvSpPr>
        <p:spPr>
          <a:xfrm>
            <a:off x="953337" y="220883"/>
            <a:ext cx="12739514" cy="986873"/>
          </a:xfrm>
          <a:prstGeom prst="rect">
            <a:avLst/>
          </a:prstGeom>
          <a:noFill/>
        </p:spPr>
        <p:txBody>
          <a:bodyPr wrap="square">
            <a:spAutoFit/>
          </a:bodyPr>
          <a:lstStyle/>
          <a:p>
            <a:pPr algn="ctr">
              <a:lnSpc>
                <a:spcPts val="7420"/>
              </a:lnSpc>
            </a:pPr>
            <a:r>
              <a:rPr lang="en-US" sz="5400" b="1" u="sng" dirty="0">
                <a:solidFill>
                  <a:schemeClr val="bg1"/>
                </a:solidFill>
                <a:highlight>
                  <a:srgbClr val="800080"/>
                </a:highlight>
                <a:latin typeface="Canva Sans Bold"/>
              </a:rPr>
              <a:t>HOW AQI CALCULATED ?</a:t>
            </a:r>
          </a:p>
        </p:txBody>
      </p:sp>
    </p:spTree>
    <p:extLst>
      <p:ext uri="{BB962C8B-B14F-4D97-AF65-F5344CB8AC3E}">
        <p14:creationId xmlns:p14="http://schemas.microsoft.com/office/powerpoint/2010/main" val="294119213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0" y="-67293"/>
            <a:ext cx="14630400" cy="8229600"/>
          </a:xfrm>
          <a:prstGeom prst="rect">
            <a:avLst/>
          </a:prstGeom>
          <a:solidFill>
            <a:srgbClr val="00002E">
              <a:alpha val="75000"/>
            </a:srgbClr>
          </a:solidFill>
          <a:ln/>
        </p:spPr>
        <p:txBody>
          <a:bodyPr/>
          <a:lstStyle/>
          <a:p>
            <a:endParaRPr lang="en-IN"/>
          </a:p>
        </p:txBody>
      </p:sp>
      <p:sp>
        <p:nvSpPr>
          <p:cNvPr id="12" name="Shape 2">
            <a:extLst>
              <a:ext uri="{FF2B5EF4-FFF2-40B4-BE49-F238E27FC236}">
                <a16:creationId xmlns:a16="http://schemas.microsoft.com/office/drawing/2014/main" id="{B6AAA9DA-5765-D723-0123-A6029287BFD2}"/>
              </a:ext>
            </a:extLst>
          </p:cNvPr>
          <p:cNvSpPr/>
          <p:nvPr/>
        </p:nvSpPr>
        <p:spPr>
          <a:xfrm>
            <a:off x="4735201" y="1159196"/>
            <a:ext cx="5159997" cy="6704648"/>
          </a:xfrm>
          <a:prstGeom prst="roundRect">
            <a:avLst>
              <a:gd name="adj" fmla="val 10527"/>
            </a:avLst>
          </a:prstGeom>
          <a:solidFill>
            <a:srgbClr val="00002E"/>
          </a:solidFill>
          <a:ln w="55483">
            <a:solidFill>
              <a:srgbClr val="262654"/>
            </a:solidFill>
            <a:prstDash val="solid"/>
          </a:ln>
        </p:spPr>
        <p:txBody>
          <a:bodyPr/>
          <a:lstStyle/>
          <a:p>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rPr>
              <a:t>A monitoring system which monitors air pollution and noise pollution with the help of raspberry pi based on </a:t>
            </a:r>
            <a:r>
              <a:rPr lang="en-US" sz="2400" dirty="0" err="1">
                <a:solidFill>
                  <a:schemeClr val="bg1"/>
                </a:solidFill>
              </a:rPr>
              <a:t>Iot</a:t>
            </a:r>
            <a:r>
              <a:rPr lang="en-US" sz="2400" dirty="0">
                <a:solidFill>
                  <a:schemeClr val="bg1"/>
                </a:solidFill>
              </a:rPr>
              <a:t>.</a:t>
            </a:r>
          </a:p>
          <a:p>
            <a:pPr marL="342900" indent="-342900">
              <a:buFont typeface="Arial" panose="020B0604020202020204" pitchFamily="34" charset="0"/>
              <a:buChar char="•"/>
            </a:pPr>
            <a:endParaRPr lang="en-US" sz="2400" dirty="0">
              <a:solidFill>
                <a:schemeClr val="bg1"/>
              </a:solidFill>
            </a:endParaRPr>
          </a:p>
          <a:p>
            <a:pPr marL="342900" indent="-342900">
              <a:buFont typeface="Arial" panose="020B0604020202020204" pitchFamily="34" charset="0"/>
              <a:buChar char="•"/>
            </a:pPr>
            <a:r>
              <a:rPr lang="en-US" sz="2400" b="0" i="0" dirty="0">
                <a:solidFill>
                  <a:schemeClr val="bg1"/>
                </a:solidFill>
                <a:effectLst/>
                <a:latin typeface="Söhne"/>
              </a:rPr>
              <a:t>The system will collect real-time data from sensors, store it in a database, and provide a user-friendly web interface for monitoring and analysis</a:t>
            </a:r>
          </a:p>
          <a:p>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rPr>
              <a:t>This project deals with monitoring of air pollution as well as air quality and noise pollution and alerting if it exceeds certain value. </a:t>
            </a:r>
          </a:p>
          <a:p>
            <a:endParaRPr lang="en-US" sz="2400" dirty="0">
              <a:solidFill>
                <a:schemeClr val="bg1"/>
              </a:solidFill>
            </a:endParaRPr>
          </a:p>
        </p:txBody>
      </p:sp>
      <p:sp>
        <p:nvSpPr>
          <p:cNvPr id="9" name="TextBox 8">
            <a:extLst>
              <a:ext uri="{FF2B5EF4-FFF2-40B4-BE49-F238E27FC236}">
                <a16:creationId xmlns:a16="http://schemas.microsoft.com/office/drawing/2014/main" id="{F30F0716-10B7-9360-E32D-6A1961A1CB80}"/>
              </a:ext>
            </a:extLst>
          </p:cNvPr>
          <p:cNvSpPr txBox="1"/>
          <p:nvPr/>
        </p:nvSpPr>
        <p:spPr>
          <a:xfrm>
            <a:off x="-861646" y="-105814"/>
            <a:ext cx="16353692" cy="966547"/>
          </a:xfrm>
          <a:prstGeom prst="rect">
            <a:avLst/>
          </a:prstGeom>
          <a:noFill/>
        </p:spPr>
        <p:txBody>
          <a:bodyPr wrap="square">
            <a:spAutoFit/>
          </a:bodyPr>
          <a:lstStyle/>
          <a:p>
            <a:pPr algn="ctr">
              <a:lnSpc>
                <a:spcPts val="7420"/>
              </a:lnSpc>
            </a:pPr>
            <a:r>
              <a:rPr lang="en-US" sz="4800" b="1" u="sng" dirty="0">
                <a:solidFill>
                  <a:schemeClr val="bg1"/>
                </a:solidFill>
                <a:highlight>
                  <a:srgbClr val="800080"/>
                </a:highlight>
                <a:latin typeface="Canva Sans Bold"/>
              </a:rPr>
              <a:t>PROJECT OVERVIEW</a:t>
            </a:r>
          </a:p>
        </p:txBody>
      </p:sp>
    </p:spTree>
    <p:extLst>
      <p:ext uri="{BB962C8B-B14F-4D97-AF65-F5344CB8AC3E}">
        <p14:creationId xmlns:p14="http://schemas.microsoft.com/office/powerpoint/2010/main" val="3022703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a:extLst>
              <a:ext uri="{FF2B5EF4-FFF2-40B4-BE49-F238E27FC236}">
                <a16:creationId xmlns:a16="http://schemas.microsoft.com/office/drawing/2014/main" id="{CBB7FD9A-50C6-18A1-8638-9520F1557476}"/>
              </a:ext>
            </a:extLst>
          </p:cNvPr>
          <p:cNvSpPr/>
          <p:nvPr/>
        </p:nvSpPr>
        <p:spPr>
          <a:xfrm>
            <a:off x="0" y="0"/>
            <a:ext cx="14630400" cy="8229600"/>
          </a:xfrm>
          <a:prstGeom prst="rect">
            <a:avLst/>
          </a:prstGeom>
          <a:solidFill>
            <a:srgbClr val="00002E">
              <a:alpha val="75000"/>
            </a:srgbClr>
          </a:solidFill>
          <a:ln/>
        </p:spPr>
        <p:txBody>
          <a:bodyPr/>
          <a:lstStyle/>
          <a:p>
            <a:endParaRPr lang="en-IN"/>
          </a:p>
        </p:txBody>
      </p:sp>
      <p:pic>
        <p:nvPicPr>
          <p:cNvPr id="4" name="Image 0" descr="preencoded.png">
            <a:extLst>
              <a:ext uri="{FF2B5EF4-FFF2-40B4-BE49-F238E27FC236}">
                <a16:creationId xmlns:a16="http://schemas.microsoft.com/office/drawing/2014/main" id="{A5C4F93C-F63F-4F6D-9EC6-490CFEFB918A}"/>
              </a:ext>
            </a:extLst>
          </p:cNvPr>
          <p:cNvPicPr>
            <a:picLocks noChangeAspect="1"/>
          </p:cNvPicPr>
          <p:nvPr/>
        </p:nvPicPr>
        <p:blipFill>
          <a:blip r:embed="rId2"/>
          <a:stretch>
            <a:fillRect/>
          </a:stretch>
        </p:blipFill>
        <p:spPr>
          <a:xfrm>
            <a:off x="0" y="0"/>
            <a:ext cx="14630400" cy="8229600"/>
          </a:xfrm>
          <a:prstGeom prst="rect">
            <a:avLst/>
          </a:prstGeom>
        </p:spPr>
      </p:pic>
      <p:pic>
        <p:nvPicPr>
          <p:cNvPr id="5" name="Picture 4">
            <a:extLst>
              <a:ext uri="{FF2B5EF4-FFF2-40B4-BE49-F238E27FC236}">
                <a16:creationId xmlns:a16="http://schemas.microsoft.com/office/drawing/2014/main" id="{6915A452-E44D-496E-AD05-78A1F56810C2}"/>
              </a:ext>
            </a:extLst>
          </p:cNvPr>
          <p:cNvPicPr>
            <a:picLocks noChangeAspect="1"/>
          </p:cNvPicPr>
          <p:nvPr/>
        </p:nvPicPr>
        <p:blipFill>
          <a:blip r:embed="rId3"/>
          <a:stretch>
            <a:fillRect/>
          </a:stretch>
        </p:blipFill>
        <p:spPr>
          <a:xfrm>
            <a:off x="2331941" y="1605775"/>
            <a:ext cx="9966518" cy="6091233"/>
          </a:xfrm>
          <a:prstGeom prst="rect">
            <a:avLst/>
          </a:prstGeom>
        </p:spPr>
      </p:pic>
      <p:sp>
        <p:nvSpPr>
          <p:cNvPr id="6" name="TextBox 5">
            <a:extLst>
              <a:ext uri="{FF2B5EF4-FFF2-40B4-BE49-F238E27FC236}">
                <a16:creationId xmlns:a16="http://schemas.microsoft.com/office/drawing/2014/main" id="{36AE6522-CBEF-3B8D-C3C4-0094A098D1D0}"/>
              </a:ext>
            </a:extLst>
          </p:cNvPr>
          <p:cNvSpPr txBox="1"/>
          <p:nvPr/>
        </p:nvSpPr>
        <p:spPr>
          <a:xfrm>
            <a:off x="5625790" y="688462"/>
            <a:ext cx="3378820" cy="769441"/>
          </a:xfrm>
          <a:prstGeom prst="rect">
            <a:avLst/>
          </a:prstGeom>
          <a:noFill/>
        </p:spPr>
        <p:txBody>
          <a:bodyPr wrap="square" rtlCol="0">
            <a:spAutoFit/>
          </a:bodyPr>
          <a:lstStyle/>
          <a:p>
            <a:r>
              <a:rPr lang="en-IN" sz="4400" dirty="0">
                <a:solidFill>
                  <a:schemeClr val="bg1"/>
                </a:solidFill>
              </a:rPr>
              <a:t>FLOW CHART</a:t>
            </a:r>
          </a:p>
        </p:txBody>
      </p:sp>
    </p:spTree>
    <p:extLst>
      <p:ext uri="{BB962C8B-B14F-4D97-AF65-F5344CB8AC3E}">
        <p14:creationId xmlns:p14="http://schemas.microsoft.com/office/powerpoint/2010/main" val="144185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20DEF-6A8C-F11D-A322-B00FD1476A42}"/>
            </a:ext>
          </a:extLst>
        </p:cNvPr>
        <p:cNvGrpSpPr/>
        <p:nvPr/>
      </p:nvGrpSpPr>
      <p:grpSpPr>
        <a:xfrm>
          <a:off x="0" y="0"/>
          <a:ext cx="0" cy="0"/>
          <a:chOff x="0" y="0"/>
          <a:chExt cx="0" cy="0"/>
        </a:xfrm>
      </p:grpSpPr>
      <p:pic>
        <p:nvPicPr>
          <p:cNvPr id="11" name="Image 0" descr="preencoded.png">
            <a:extLst>
              <a:ext uri="{FF2B5EF4-FFF2-40B4-BE49-F238E27FC236}">
                <a16:creationId xmlns:a16="http://schemas.microsoft.com/office/drawing/2014/main" id="{AE9EFF25-1C63-FD15-9267-DD2E58EF4E2E}"/>
              </a:ext>
            </a:extLst>
          </p:cNvPr>
          <p:cNvPicPr>
            <a:picLocks noChangeAspect="1"/>
          </p:cNvPicPr>
          <p:nvPr/>
        </p:nvPicPr>
        <p:blipFill>
          <a:blip r:embed="rId3"/>
          <a:stretch>
            <a:fillRect/>
          </a:stretch>
        </p:blipFill>
        <p:spPr>
          <a:xfrm>
            <a:off x="0" y="0"/>
            <a:ext cx="14630400" cy="8229600"/>
          </a:xfrm>
          <a:prstGeom prst="rect">
            <a:avLst/>
          </a:prstGeom>
        </p:spPr>
      </p:pic>
      <p:sp>
        <p:nvSpPr>
          <p:cNvPr id="10" name="Shape 0">
            <a:extLst>
              <a:ext uri="{FF2B5EF4-FFF2-40B4-BE49-F238E27FC236}">
                <a16:creationId xmlns:a16="http://schemas.microsoft.com/office/drawing/2014/main" id="{5278B7FB-9576-D0D1-8CEE-B0976D86E734}"/>
              </a:ext>
            </a:extLst>
          </p:cNvPr>
          <p:cNvSpPr/>
          <p:nvPr/>
        </p:nvSpPr>
        <p:spPr>
          <a:xfrm>
            <a:off x="0" y="0"/>
            <a:ext cx="14630400" cy="8229600"/>
          </a:xfrm>
          <a:prstGeom prst="rect">
            <a:avLst/>
          </a:prstGeom>
          <a:solidFill>
            <a:srgbClr val="00002E">
              <a:alpha val="75000"/>
            </a:srgbClr>
          </a:solidFill>
          <a:ln/>
        </p:spPr>
        <p:txBody>
          <a:bodyPr/>
          <a:lstStyle/>
          <a:p>
            <a:endParaRPr lang="en-IN" dirty="0"/>
          </a:p>
        </p:txBody>
      </p:sp>
      <p:sp>
        <p:nvSpPr>
          <p:cNvPr id="16" name="TextBox 15">
            <a:extLst>
              <a:ext uri="{FF2B5EF4-FFF2-40B4-BE49-F238E27FC236}">
                <a16:creationId xmlns:a16="http://schemas.microsoft.com/office/drawing/2014/main" id="{A34B0B5F-568C-40B3-69DF-6BC2DB6310D0}"/>
              </a:ext>
            </a:extLst>
          </p:cNvPr>
          <p:cNvSpPr txBox="1"/>
          <p:nvPr/>
        </p:nvSpPr>
        <p:spPr>
          <a:xfrm>
            <a:off x="787078" y="1388962"/>
            <a:ext cx="7699000" cy="6555641"/>
          </a:xfrm>
          <a:prstGeom prst="rect">
            <a:avLst/>
          </a:prstGeom>
          <a:noFill/>
        </p:spPr>
        <p:txBody>
          <a:bodyPr wrap="square" rtlCol="0">
            <a:spAutoFit/>
          </a:bodyPr>
          <a:lstStyle/>
          <a:p>
            <a:pPr marL="457200" indent="-457200">
              <a:buAutoNum type="arabicParenR"/>
            </a:pPr>
            <a:r>
              <a:rPr lang="en-IN" sz="2000" b="1" i="0" u="sng" dirty="0">
                <a:solidFill>
                  <a:schemeClr val="accent2"/>
                </a:solidFill>
                <a:effectLst/>
              </a:rPr>
              <a:t>Nova PM Sensor SDS011</a:t>
            </a:r>
          </a:p>
          <a:p>
            <a:pPr marL="342900" indent="-342900">
              <a:buFont typeface="Arial" panose="020B0604020202020204" pitchFamily="34" charset="0"/>
              <a:buChar char="•"/>
            </a:pPr>
            <a:r>
              <a:rPr lang="en-US" sz="2000" dirty="0">
                <a:solidFill>
                  <a:schemeClr val="bg1"/>
                </a:solidFill>
              </a:rPr>
              <a:t>P</a:t>
            </a:r>
            <a:r>
              <a:rPr lang="en-US" sz="2000" b="0" i="0" dirty="0">
                <a:solidFill>
                  <a:schemeClr val="bg1"/>
                </a:solidFill>
                <a:effectLst/>
              </a:rPr>
              <a:t>rovides high precision and reliable readings of PM2.5 and PM10 values</a:t>
            </a:r>
            <a:r>
              <a:rPr lang="en-US" sz="2000" dirty="0">
                <a:solidFill>
                  <a:schemeClr val="bg1"/>
                </a:solidFill>
              </a:rPr>
              <a:t>. R</a:t>
            </a:r>
            <a:r>
              <a:rPr lang="en-US" sz="2000" b="0" i="0" dirty="0">
                <a:solidFill>
                  <a:schemeClr val="bg1"/>
                </a:solidFill>
                <a:effectLst/>
              </a:rPr>
              <a:t>esponse time is less than 10 seconds when the scene </a:t>
            </a:r>
            <a:r>
              <a:rPr lang="en-US" sz="2000" b="0" i="0" dirty="0" err="1">
                <a:solidFill>
                  <a:schemeClr val="bg1"/>
                </a:solidFill>
                <a:effectLst/>
              </a:rPr>
              <a:t>changes.Easy</a:t>
            </a:r>
            <a:r>
              <a:rPr lang="en-US" sz="2000" b="0" i="0" dirty="0">
                <a:solidFill>
                  <a:schemeClr val="bg1"/>
                </a:solidFill>
                <a:effectLst/>
              </a:rPr>
              <a:t> integration: UART output (or IO output can be customized), fan built-in.</a:t>
            </a:r>
          </a:p>
          <a:p>
            <a:pPr marL="342900" indent="-342900">
              <a:buFont typeface="Arial" panose="020B0604020202020204" pitchFamily="34" charset="0"/>
              <a:buChar char="•"/>
            </a:pPr>
            <a:endParaRPr lang="en-IN" sz="2000" b="1" u="sng" dirty="0">
              <a:solidFill>
                <a:schemeClr val="bg1"/>
              </a:solidFill>
            </a:endParaRPr>
          </a:p>
          <a:p>
            <a:pPr marL="457200" indent="-457200">
              <a:buAutoNum type="arabicParenR" startAt="2"/>
            </a:pPr>
            <a:r>
              <a:rPr lang="en-IN" sz="2000" b="1" u="sng" dirty="0">
                <a:solidFill>
                  <a:schemeClr val="accent2"/>
                </a:solidFill>
              </a:rPr>
              <a:t>MQ 7 -  GAS SENSOR</a:t>
            </a:r>
            <a:endParaRPr lang="en-IN" sz="4000" b="1" u="sng" dirty="0">
              <a:solidFill>
                <a:schemeClr val="accent2"/>
              </a:solidFill>
            </a:endParaRPr>
          </a:p>
          <a:p>
            <a:pPr marL="571500" indent="-571500">
              <a:buFont typeface="Arial" panose="020B0604020202020204" pitchFamily="34" charset="0"/>
              <a:buChar char="•"/>
            </a:pPr>
            <a:r>
              <a:rPr lang="en-IN" sz="2000" dirty="0">
                <a:solidFill>
                  <a:schemeClr val="bg1"/>
                </a:solidFill>
              </a:rPr>
              <a:t>Detects Carbon Monoxide. </a:t>
            </a:r>
          </a:p>
          <a:p>
            <a:pPr marL="571500" indent="-571500">
              <a:buFont typeface="Arial" panose="020B0604020202020204" pitchFamily="34" charset="0"/>
              <a:buChar char="•"/>
            </a:pPr>
            <a:r>
              <a:rPr lang="en-IN" sz="2000" dirty="0">
                <a:solidFill>
                  <a:schemeClr val="bg1"/>
                </a:solidFill>
              </a:rPr>
              <a:t>Range  20 ppm to 2000 ppm.</a:t>
            </a:r>
          </a:p>
          <a:p>
            <a:pPr marL="571500" indent="-571500">
              <a:buFont typeface="Arial" panose="020B0604020202020204" pitchFamily="34" charset="0"/>
              <a:buChar char="•"/>
            </a:pPr>
            <a:r>
              <a:rPr lang="en-US" sz="2000" i="0" dirty="0">
                <a:solidFill>
                  <a:schemeClr val="bg1"/>
                </a:solidFill>
                <a:effectLst/>
                <a:latin typeface="Arimo"/>
              </a:rPr>
              <a:t>Whenever CO gas comes into contact with the sensing element, the resistivity of the element changes. The change is then measured to get the concentration of the gases present.</a:t>
            </a:r>
          </a:p>
          <a:p>
            <a:pPr marL="571500" indent="-571500">
              <a:buFont typeface="Arial" panose="020B0604020202020204" pitchFamily="34" charset="0"/>
              <a:buChar char="•"/>
            </a:pPr>
            <a:r>
              <a:rPr lang="en-US" sz="2000" dirty="0">
                <a:solidFill>
                  <a:schemeClr val="bg1"/>
                </a:solidFill>
                <a:latin typeface="Arimo"/>
              </a:rPr>
              <a:t>CO concentration greater than 100 ppm is dangerous to humans</a:t>
            </a:r>
          </a:p>
          <a:p>
            <a:endParaRPr lang="en-US" sz="2000" i="0" dirty="0">
              <a:solidFill>
                <a:schemeClr val="bg1"/>
              </a:solidFill>
              <a:effectLst/>
              <a:latin typeface="Arimo"/>
            </a:endParaRPr>
          </a:p>
          <a:p>
            <a:r>
              <a:rPr lang="en-US" sz="2000" b="1" u="sng" dirty="0">
                <a:solidFill>
                  <a:schemeClr val="accent2"/>
                </a:solidFill>
              </a:rPr>
              <a:t>3)    MQ 135 – GAS SENSOR</a:t>
            </a:r>
            <a:endParaRPr lang="en-US" sz="2000" dirty="0">
              <a:solidFill>
                <a:schemeClr val="bg1"/>
              </a:solidFill>
              <a:latin typeface="Arimo"/>
            </a:endParaRPr>
          </a:p>
          <a:p>
            <a:pPr marL="342900" indent="-342900" algn="just">
              <a:buFont typeface="Arial" panose="020B0604020202020204" pitchFamily="34" charset="0"/>
              <a:buChar char="•"/>
            </a:pPr>
            <a:r>
              <a:rPr lang="en-US" sz="2000" b="0" i="0" dirty="0">
                <a:solidFill>
                  <a:schemeClr val="bg1"/>
                </a:solidFill>
                <a:effectLst/>
                <a:latin typeface="Arimo"/>
              </a:rPr>
              <a:t>The </a:t>
            </a:r>
            <a:r>
              <a:rPr lang="en-US" sz="2000" b="1" i="0" dirty="0">
                <a:solidFill>
                  <a:schemeClr val="bg1"/>
                </a:solidFill>
                <a:effectLst/>
                <a:latin typeface="Arimo"/>
              </a:rPr>
              <a:t>MQ-135 Gas sensor</a:t>
            </a:r>
            <a:r>
              <a:rPr lang="en-US" sz="2000" b="0" i="0" dirty="0">
                <a:solidFill>
                  <a:schemeClr val="bg1"/>
                </a:solidFill>
                <a:effectLst/>
                <a:latin typeface="Arimo"/>
              </a:rPr>
              <a:t> can detect gases like Ammonia (NH3), sulfur (S), Benzene (C6H6), CO2, and other harmful gases and smoke.</a:t>
            </a:r>
          </a:p>
          <a:p>
            <a:pPr marL="342900" indent="-342900" algn="just">
              <a:buFont typeface="Arial" panose="020B0604020202020204" pitchFamily="34" charset="0"/>
              <a:buChar char="•"/>
            </a:pPr>
            <a:r>
              <a:rPr lang="en-US" sz="2000" b="0" i="0" dirty="0">
                <a:solidFill>
                  <a:schemeClr val="bg1"/>
                </a:solidFill>
                <a:effectLst/>
                <a:latin typeface="Arimo"/>
              </a:rPr>
              <a:t>This threshold value can be set by using the on-board potentiometer. The analog output pin, outputs an analog voltage which can be used to approximate the level of these gases in the atmosphere</a:t>
            </a:r>
            <a:r>
              <a:rPr lang="en-US" sz="2000" b="0" i="0" dirty="0">
                <a:solidFill>
                  <a:srgbClr val="383E47"/>
                </a:solidFill>
                <a:effectLst/>
                <a:latin typeface="Arimo"/>
              </a:rPr>
              <a:t>.</a:t>
            </a:r>
            <a:endParaRPr lang="en-IN" sz="2000" b="0" i="0" dirty="0">
              <a:solidFill>
                <a:schemeClr val="bg1"/>
              </a:solidFill>
              <a:effectLst/>
              <a:latin typeface="Arimo"/>
            </a:endParaRPr>
          </a:p>
          <a:p>
            <a:pPr marL="342900" indent="-342900" algn="just">
              <a:buFont typeface="Arial" panose="020B0604020202020204" pitchFamily="34" charset="0"/>
              <a:buChar char="•"/>
            </a:pPr>
            <a:r>
              <a:rPr lang="en-IN" sz="2000" dirty="0">
                <a:solidFill>
                  <a:schemeClr val="bg1"/>
                </a:solidFill>
                <a:latin typeface="Arimo"/>
              </a:rPr>
              <a:t>Here we are measuring NH3 (Ammonia)</a:t>
            </a:r>
            <a:endParaRPr lang="en-US" sz="2000" b="0" i="0" dirty="0">
              <a:solidFill>
                <a:srgbClr val="383E47"/>
              </a:solidFill>
              <a:effectLst/>
              <a:latin typeface="Arimo"/>
            </a:endParaRPr>
          </a:p>
        </p:txBody>
      </p:sp>
      <p:pic>
        <p:nvPicPr>
          <p:cNvPr id="18" name="Picture 17">
            <a:extLst>
              <a:ext uri="{FF2B5EF4-FFF2-40B4-BE49-F238E27FC236}">
                <a16:creationId xmlns:a16="http://schemas.microsoft.com/office/drawing/2014/main" id="{6D9C7BFA-8B97-76DD-A95B-C70A91972DAA}"/>
              </a:ext>
            </a:extLst>
          </p:cNvPr>
          <p:cNvPicPr>
            <a:picLocks noChangeAspect="1"/>
          </p:cNvPicPr>
          <p:nvPr/>
        </p:nvPicPr>
        <p:blipFill>
          <a:blip r:embed="rId4"/>
          <a:stretch>
            <a:fillRect/>
          </a:stretch>
        </p:blipFill>
        <p:spPr>
          <a:xfrm>
            <a:off x="8960440" y="3781167"/>
            <a:ext cx="2300549" cy="1586717"/>
          </a:xfrm>
          <a:prstGeom prst="rect">
            <a:avLst/>
          </a:prstGeom>
        </p:spPr>
      </p:pic>
      <p:pic>
        <p:nvPicPr>
          <p:cNvPr id="20" name="Picture 19">
            <a:extLst>
              <a:ext uri="{FF2B5EF4-FFF2-40B4-BE49-F238E27FC236}">
                <a16:creationId xmlns:a16="http://schemas.microsoft.com/office/drawing/2014/main" id="{47F21E85-7FDA-47ED-9ECF-7109CF1EC8FF}"/>
              </a:ext>
            </a:extLst>
          </p:cNvPr>
          <p:cNvPicPr>
            <a:picLocks noChangeAspect="1"/>
          </p:cNvPicPr>
          <p:nvPr/>
        </p:nvPicPr>
        <p:blipFill>
          <a:blip r:embed="rId5"/>
          <a:stretch>
            <a:fillRect/>
          </a:stretch>
        </p:blipFill>
        <p:spPr>
          <a:xfrm>
            <a:off x="9044758" y="5964148"/>
            <a:ext cx="1756476" cy="1799094"/>
          </a:xfrm>
          <a:prstGeom prst="rect">
            <a:avLst/>
          </a:prstGeom>
        </p:spPr>
      </p:pic>
      <p:sp>
        <p:nvSpPr>
          <p:cNvPr id="21" name="TextBox 20">
            <a:extLst>
              <a:ext uri="{FF2B5EF4-FFF2-40B4-BE49-F238E27FC236}">
                <a16:creationId xmlns:a16="http://schemas.microsoft.com/office/drawing/2014/main" id="{AD5841C7-81CE-C082-073C-29851E10F215}"/>
              </a:ext>
            </a:extLst>
          </p:cNvPr>
          <p:cNvSpPr txBox="1"/>
          <p:nvPr/>
        </p:nvSpPr>
        <p:spPr>
          <a:xfrm>
            <a:off x="11328742" y="4958761"/>
            <a:ext cx="1585779" cy="369332"/>
          </a:xfrm>
          <a:prstGeom prst="rect">
            <a:avLst/>
          </a:prstGeom>
          <a:noFill/>
        </p:spPr>
        <p:txBody>
          <a:bodyPr wrap="square" rtlCol="0">
            <a:spAutoFit/>
          </a:bodyPr>
          <a:lstStyle/>
          <a:p>
            <a:r>
              <a:rPr lang="en-IN" dirty="0">
                <a:solidFill>
                  <a:schemeClr val="bg1"/>
                </a:solidFill>
              </a:rPr>
              <a:t>Cost – 150 RS </a:t>
            </a:r>
          </a:p>
        </p:txBody>
      </p:sp>
      <p:sp>
        <p:nvSpPr>
          <p:cNvPr id="22" name="TextBox 21">
            <a:extLst>
              <a:ext uri="{FF2B5EF4-FFF2-40B4-BE49-F238E27FC236}">
                <a16:creationId xmlns:a16="http://schemas.microsoft.com/office/drawing/2014/main" id="{F0F23AC6-C76A-85DD-48D8-A092F41376FA}"/>
              </a:ext>
            </a:extLst>
          </p:cNvPr>
          <p:cNvSpPr txBox="1"/>
          <p:nvPr/>
        </p:nvSpPr>
        <p:spPr>
          <a:xfrm>
            <a:off x="11260989" y="7258300"/>
            <a:ext cx="1585779" cy="369332"/>
          </a:xfrm>
          <a:prstGeom prst="rect">
            <a:avLst/>
          </a:prstGeom>
          <a:noFill/>
        </p:spPr>
        <p:txBody>
          <a:bodyPr wrap="square" rtlCol="0">
            <a:spAutoFit/>
          </a:bodyPr>
          <a:lstStyle/>
          <a:p>
            <a:r>
              <a:rPr lang="en-IN" dirty="0">
                <a:solidFill>
                  <a:schemeClr val="bg1"/>
                </a:solidFill>
              </a:rPr>
              <a:t>Cost – 150 RS </a:t>
            </a:r>
          </a:p>
        </p:txBody>
      </p:sp>
      <p:pic>
        <p:nvPicPr>
          <p:cNvPr id="24" name="Picture 23">
            <a:extLst>
              <a:ext uri="{FF2B5EF4-FFF2-40B4-BE49-F238E27FC236}">
                <a16:creationId xmlns:a16="http://schemas.microsoft.com/office/drawing/2014/main" id="{3AA27EBD-20AE-BB43-1345-F9A733D555AF}"/>
              </a:ext>
            </a:extLst>
          </p:cNvPr>
          <p:cNvPicPr>
            <a:picLocks noChangeAspect="1"/>
          </p:cNvPicPr>
          <p:nvPr/>
        </p:nvPicPr>
        <p:blipFill>
          <a:blip r:embed="rId6"/>
          <a:stretch>
            <a:fillRect/>
          </a:stretch>
        </p:blipFill>
        <p:spPr>
          <a:xfrm>
            <a:off x="8960440" y="1234688"/>
            <a:ext cx="2161987" cy="2129719"/>
          </a:xfrm>
          <a:prstGeom prst="rect">
            <a:avLst/>
          </a:prstGeom>
        </p:spPr>
      </p:pic>
      <p:sp>
        <p:nvSpPr>
          <p:cNvPr id="25" name="TextBox 24">
            <a:extLst>
              <a:ext uri="{FF2B5EF4-FFF2-40B4-BE49-F238E27FC236}">
                <a16:creationId xmlns:a16="http://schemas.microsoft.com/office/drawing/2014/main" id="{805AC03F-78E4-791A-7CBF-4DB6BD157E48}"/>
              </a:ext>
            </a:extLst>
          </p:cNvPr>
          <p:cNvSpPr txBox="1"/>
          <p:nvPr/>
        </p:nvSpPr>
        <p:spPr>
          <a:xfrm>
            <a:off x="11535592" y="4631745"/>
            <a:ext cx="1585779" cy="369332"/>
          </a:xfrm>
          <a:prstGeom prst="rect">
            <a:avLst/>
          </a:prstGeom>
          <a:noFill/>
        </p:spPr>
        <p:txBody>
          <a:bodyPr wrap="square" rtlCol="0">
            <a:spAutoFit/>
          </a:bodyPr>
          <a:lstStyle/>
          <a:p>
            <a:r>
              <a:rPr lang="en-IN" b="1" dirty="0">
                <a:solidFill>
                  <a:schemeClr val="bg1"/>
                </a:solidFill>
              </a:rPr>
              <a:t>MQ - 7</a:t>
            </a:r>
          </a:p>
        </p:txBody>
      </p:sp>
      <p:sp>
        <p:nvSpPr>
          <p:cNvPr id="26" name="TextBox 25">
            <a:extLst>
              <a:ext uri="{FF2B5EF4-FFF2-40B4-BE49-F238E27FC236}">
                <a16:creationId xmlns:a16="http://schemas.microsoft.com/office/drawing/2014/main" id="{EFF2833A-ECCA-A247-CF52-F80DD76B8E8B}"/>
              </a:ext>
            </a:extLst>
          </p:cNvPr>
          <p:cNvSpPr txBox="1"/>
          <p:nvPr/>
        </p:nvSpPr>
        <p:spPr>
          <a:xfrm>
            <a:off x="11380402" y="6931284"/>
            <a:ext cx="1585779" cy="369332"/>
          </a:xfrm>
          <a:prstGeom prst="rect">
            <a:avLst/>
          </a:prstGeom>
          <a:noFill/>
        </p:spPr>
        <p:txBody>
          <a:bodyPr wrap="square" rtlCol="0">
            <a:spAutoFit/>
          </a:bodyPr>
          <a:lstStyle/>
          <a:p>
            <a:r>
              <a:rPr lang="en-IN" b="1" dirty="0">
                <a:solidFill>
                  <a:schemeClr val="bg1"/>
                </a:solidFill>
              </a:rPr>
              <a:t>MQ - 135</a:t>
            </a:r>
          </a:p>
        </p:txBody>
      </p:sp>
      <p:sp>
        <p:nvSpPr>
          <p:cNvPr id="27" name="TextBox 26">
            <a:extLst>
              <a:ext uri="{FF2B5EF4-FFF2-40B4-BE49-F238E27FC236}">
                <a16:creationId xmlns:a16="http://schemas.microsoft.com/office/drawing/2014/main" id="{FA2497D0-1B46-C5BA-1812-20F806EB9C96}"/>
              </a:ext>
            </a:extLst>
          </p:cNvPr>
          <p:cNvSpPr txBox="1"/>
          <p:nvPr/>
        </p:nvSpPr>
        <p:spPr>
          <a:xfrm>
            <a:off x="11481142" y="2748136"/>
            <a:ext cx="1585779" cy="369332"/>
          </a:xfrm>
          <a:prstGeom prst="rect">
            <a:avLst/>
          </a:prstGeom>
          <a:noFill/>
        </p:spPr>
        <p:txBody>
          <a:bodyPr wrap="square" rtlCol="0">
            <a:spAutoFit/>
          </a:bodyPr>
          <a:lstStyle/>
          <a:p>
            <a:r>
              <a:rPr lang="en-IN" dirty="0">
                <a:solidFill>
                  <a:schemeClr val="bg1"/>
                </a:solidFill>
              </a:rPr>
              <a:t>Cost – 2600 RS </a:t>
            </a:r>
          </a:p>
        </p:txBody>
      </p:sp>
      <p:sp>
        <p:nvSpPr>
          <p:cNvPr id="28" name="TextBox 27">
            <a:extLst>
              <a:ext uri="{FF2B5EF4-FFF2-40B4-BE49-F238E27FC236}">
                <a16:creationId xmlns:a16="http://schemas.microsoft.com/office/drawing/2014/main" id="{BBBD68A5-7AA2-F1CB-F038-9EC5627D6E73}"/>
              </a:ext>
            </a:extLst>
          </p:cNvPr>
          <p:cNvSpPr txBox="1"/>
          <p:nvPr/>
        </p:nvSpPr>
        <p:spPr>
          <a:xfrm>
            <a:off x="11596789" y="2421120"/>
            <a:ext cx="1585779" cy="369332"/>
          </a:xfrm>
          <a:prstGeom prst="rect">
            <a:avLst/>
          </a:prstGeom>
          <a:noFill/>
        </p:spPr>
        <p:txBody>
          <a:bodyPr wrap="square" rtlCol="0">
            <a:spAutoFit/>
          </a:bodyPr>
          <a:lstStyle/>
          <a:p>
            <a:r>
              <a:rPr lang="en-IN" b="1" dirty="0">
                <a:solidFill>
                  <a:schemeClr val="bg1"/>
                </a:solidFill>
              </a:rPr>
              <a:t>PM SENSOR</a:t>
            </a:r>
          </a:p>
        </p:txBody>
      </p:sp>
      <p:sp>
        <p:nvSpPr>
          <p:cNvPr id="3" name="TextBox 2">
            <a:extLst>
              <a:ext uri="{FF2B5EF4-FFF2-40B4-BE49-F238E27FC236}">
                <a16:creationId xmlns:a16="http://schemas.microsoft.com/office/drawing/2014/main" id="{8A64104B-487C-98F9-AC57-A906A761649D}"/>
              </a:ext>
            </a:extLst>
          </p:cNvPr>
          <p:cNvSpPr txBox="1"/>
          <p:nvPr/>
        </p:nvSpPr>
        <p:spPr>
          <a:xfrm>
            <a:off x="0" y="-135089"/>
            <a:ext cx="14630400" cy="953018"/>
          </a:xfrm>
          <a:prstGeom prst="rect">
            <a:avLst/>
          </a:prstGeom>
          <a:noFill/>
        </p:spPr>
        <p:txBody>
          <a:bodyPr wrap="square">
            <a:spAutoFit/>
          </a:bodyPr>
          <a:lstStyle/>
          <a:p>
            <a:pPr algn="ctr">
              <a:lnSpc>
                <a:spcPts val="7420"/>
              </a:lnSpc>
            </a:pPr>
            <a:r>
              <a:rPr lang="en-US" sz="4400" b="1" u="sng" dirty="0">
                <a:solidFill>
                  <a:schemeClr val="bg1"/>
                </a:solidFill>
                <a:highlight>
                  <a:srgbClr val="800080"/>
                </a:highlight>
                <a:latin typeface="Canva Sans Bold"/>
              </a:rPr>
              <a:t>COMPONENTS AND THEIR DESCRIPTION</a:t>
            </a:r>
          </a:p>
        </p:txBody>
      </p:sp>
    </p:spTree>
    <p:extLst>
      <p:ext uri="{BB962C8B-B14F-4D97-AF65-F5344CB8AC3E}">
        <p14:creationId xmlns:p14="http://schemas.microsoft.com/office/powerpoint/2010/main" val="7297352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EABD94-71B2-17EE-59F3-57C3C4F2982F}"/>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7224E237-948D-B913-7313-13972408828D}"/>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1634E1E1-5353-4DC9-5FBB-93F00F179B3F}"/>
              </a:ext>
            </a:extLst>
          </p:cNvPr>
          <p:cNvSpPr/>
          <p:nvPr/>
        </p:nvSpPr>
        <p:spPr>
          <a:xfrm>
            <a:off x="30480" y="-15240"/>
            <a:ext cx="14630400" cy="8229600"/>
          </a:xfrm>
          <a:prstGeom prst="rect">
            <a:avLst/>
          </a:prstGeom>
          <a:solidFill>
            <a:srgbClr val="00002E">
              <a:alpha val="75000"/>
            </a:srgbClr>
          </a:solidFill>
          <a:ln/>
        </p:spPr>
        <p:txBody>
          <a:bodyPr/>
          <a:lstStyle/>
          <a:p>
            <a:endParaRPr lang="en-IN" dirty="0"/>
          </a:p>
        </p:txBody>
      </p:sp>
      <p:sp>
        <p:nvSpPr>
          <p:cNvPr id="4" name="Text 1">
            <a:extLst>
              <a:ext uri="{FF2B5EF4-FFF2-40B4-BE49-F238E27FC236}">
                <a16:creationId xmlns:a16="http://schemas.microsoft.com/office/drawing/2014/main" id="{EBD703EB-CE20-8C43-60D0-6423302E97C1}"/>
              </a:ext>
            </a:extLst>
          </p:cNvPr>
          <p:cNvSpPr/>
          <p:nvPr/>
        </p:nvSpPr>
        <p:spPr>
          <a:xfrm>
            <a:off x="915515" y="702706"/>
            <a:ext cx="10179834" cy="694373"/>
          </a:xfrm>
          <a:prstGeom prst="rect">
            <a:avLst/>
          </a:prstGeom>
          <a:noFill/>
          <a:ln/>
        </p:spPr>
        <p:txBody>
          <a:bodyPr wrap="none" rtlCol="0" anchor="t"/>
          <a:lstStyle/>
          <a:p>
            <a:pPr marL="0" indent="0">
              <a:lnSpc>
                <a:spcPts val="5468"/>
              </a:lnSpc>
              <a:buNone/>
            </a:pPr>
            <a:r>
              <a:rPr lang="en-US" sz="4374" b="1" u="sng" dirty="0">
                <a:solidFill>
                  <a:schemeClr val="accent4">
                    <a:lumMod val="40000"/>
                    <a:lumOff val="60000"/>
                  </a:schemeClr>
                </a:solidFill>
                <a:latin typeface="Nunito" pitchFamily="34" charset="0"/>
                <a:ea typeface="Nunito" pitchFamily="34" charset="-122"/>
                <a:cs typeface="Nunito" pitchFamily="34" charset="-120"/>
              </a:rPr>
              <a:t>Components</a:t>
            </a:r>
            <a:endParaRPr lang="en-US" sz="4374" u="sng" dirty="0">
              <a:solidFill>
                <a:schemeClr val="accent4">
                  <a:lumMod val="40000"/>
                  <a:lumOff val="60000"/>
                </a:schemeClr>
              </a:solidFill>
            </a:endParaRPr>
          </a:p>
        </p:txBody>
      </p:sp>
      <p:sp>
        <p:nvSpPr>
          <p:cNvPr id="5" name="Text 2">
            <a:extLst>
              <a:ext uri="{FF2B5EF4-FFF2-40B4-BE49-F238E27FC236}">
                <a16:creationId xmlns:a16="http://schemas.microsoft.com/office/drawing/2014/main" id="{94BEA021-A032-8A0C-986C-3F896B0D6151}"/>
              </a:ext>
            </a:extLst>
          </p:cNvPr>
          <p:cNvSpPr/>
          <p:nvPr/>
        </p:nvSpPr>
        <p:spPr>
          <a:xfrm>
            <a:off x="915515" y="2173486"/>
            <a:ext cx="2580160" cy="347186"/>
          </a:xfrm>
          <a:prstGeom prst="rect">
            <a:avLst/>
          </a:prstGeom>
          <a:noFill/>
          <a:ln/>
        </p:spPr>
        <p:txBody>
          <a:bodyPr wrap="none" rtlCol="0" anchor="t"/>
          <a:lstStyle/>
          <a:p>
            <a:pPr marL="0" indent="0">
              <a:lnSpc>
                <a:spcPts val="2734"/>
              </a:lnSpc>
              <a:buNone/>
            </a:pPr>
            <a:endParaRPr lang="en-US" sz="2187" dirty="0">
              <a:solidFill>
                <a:schemeClr val="accent4"/>
              </a:solidFill>
            </a:endParaRPr>
          </a:p>
        </p:txBody>
      </p:sp>
      <p:sp>
        <p:nvSpPr>
          <p:cNvPr id="12" name="TextBox 11">
            <a:extLst>
              <a:ext uri="{FF2B5EF4-FFF2-40B4-BE49-F238E27FC236}">
                <a16:creationId xmlns:a16="http://schemas.microsoft.com/office/drawing/2014/main" id="{2E37A37F-254D-D6D7-B050-603A4B60EDD0}"/>
              </a:ext>
            </a:extLst>
          </p:cNvPr>
          <p:cNvSpPr txBox="1"/>
          <p:nvPr/>
        </p:nvSpPr>
        <p:spPr>
          <a:xfrm>
            <a:off x="763114" y="1256525"/>
            <a:ext cx="11095349" cy="6131037"/>
          </a:xfrm>
          <a:prstGeom prst="rect">
            <a:avLst/>
          </a:prstGeom>
          <a:noFill/>
        </p:spPr>
        <p:txBody>
          <a:bodyPr wrap="square" rtlCol="0">
            <a:spAutoFit/>
          </a:bodyPr>
          <a:lstStyle/>
          <a:p>
            <a:pPr>
              <a:lnSpc>
                <a:spcPct val="115000"/>
              </a:lnSpc>
              <a:spcAft>
                <a:spcPts val="1000"/>
              </a:spcAft>
            </a:pPr>
            <a:endParaRPr lang="en-IN" sz="2400" kern="50" dirty="0">
              <a:solidFill>
                <a:schemeClr val="bg1"/>
              </a:solidFill>
              <a:effectLst/>
              <a:latin typeface="Calibri" panose="020F0502020204030204" pitchFamily="34" charset="0"/>
            </a:endParaRPr>
          </a:p>
          <a:p>
            <a:pPr marL="342900" indent="-342900">
              <a:lnSpc>
                <a:spcPts val="1615"/>
              </a:lnSpc>
              <a:spcBef>
                <a:spcPts val="1400"/>
              </a:spcBef>
              <a:spcAft>
                <a:spcPts val="1400"/>
              </a:spcAft>
              <a:buSzPts val="1000"/>
              <a:buFont typeface="Wingdings" panose="05000000000000000000" pitchFamily="2" charset="2"/>
              <a:buChar char=""/>
              <a:tabLst>
                <a:tab pos="457200" algn="l"/>
              </a:tabLst>
            </a:pPr>
            <a:r>
              <a:rPr lang="en-US" sz="2800" b="1" kern="50" dirty="0">
                <a:solidFill>
                  <a:schemeClr val="bg1"/>
                </a:solidFill>
                <a:effectLst/>
                <a:latin typeface="Bahnschrift SemiLight" panose="020B0502040204020203" pitchFamily="34" charset="0"/>
                <a:ea typeface="Times New Roman" panose="02020603050405020304" pitchFamily="18" charset="0"/>
              </a:rPr>
              <a:t>Raspberry Pi (4B)</a:t>
            </a:r>
            <a:endParaRPr lang="en-US" sz="2800" b="1" kern="50" dirty="0">
              <a:solidFill>
                <a:schemeClr val="bg1"/>
              </a:solidFill>
              <a:latin typeface="Bahnschrift SemiLight" panose="020B0502040204020203" pitchFamily="34" charset="0"/>
              <a:ea typeface="Times New Roman" panose="02020603050405020304" pitchFamily="18" charset="0"/>
            </a:endParaRPr>
          </a:p>
          <a:p>
            <a:pPr marL="342900" indent="-342900">
              <a:lnSpc>
                <a:spcPts val="1615"/>
              </a:lnSpc>
              <a:spcBef>
                <a:spcPts val="1400"/>
              </a:spcBef>
              <a:spcAft>
                <a:spcPts val="1400"/>
              </a:spcAft>
              <a:buSzPts val="1000"/>
              <a:buFont typeface="Wingdings" panose="05000000000000000000" pitchFamily="2" charset="2"/>
              <a:buChar char=""/>
              <a:tabLst>
                <a:tab pos="457200" algn="l"/>
              </a:tabLst>
            </a:pPr>
            <a:r>
              <a:rPr lang="en-US" sz="2800" b="1" kern="50" dirty="0">
                <a:solidFill>
                  <a:schemeClr val="bg1"/>
                </a:solidFill>
                <a:effectLst/>
                <a:latin typeface="Bahnschrift SemiLight" panose="020B0502040204020203" pitchFamily="34" charset="0"/>
                <a:ea typeface="Times New Roman" panose="02020603050405020304" pitchFamily="18" charset="0"/>
              </a:rPr>
              <a:t>Nova PM Sensor SDS011</a:t>
            </a:r>
          </a:p>
          <a:p>
            <a:pPr marL="342900" indent="-342900">
              <a:lnSpc>
                <a:spcPts val="1615"/>
              </a:lnSpc>
              <a:spcBef>
                <a:spcPts val="1400"/>
              </a:spcBef>
              <a:spcAft>
                <a:spcPts val="1400"/>
              </a:spcAft>
              <a:buSzPts val="1000"/>
              <a:buFont typeface="Wingdings" panose="05000000000000000000" pitchFamily="2" charset="2"/>
              <a:buChar char=""/>
              <a:tabLst>
                <a:tab pos="457200" algn="l"/>
              </a:tabLst>
            </a:pPr>
            <a:r>
              <a:rPr lang="en-US" sz="2800" b="1" kern="50" dirty="0">
                <a:solidFill>
                  <a:schemeClr val="bg1"/>
                </a:solidFill>
                <a:latin typeface="Bahnschrift SemiLight" panose="020B0502040204020203" pitchFamily="34" charset="0"/>
                <a:ea typeface="Times New Roman" panose="02020603050405020304" pitchFamily="18" charset="0"/>
              </a:rPr>
              <a:t>MQ 7 – CO gas detection sensor</a:t>
            </a:r>
          </a:p>
          <a:p>
            <a:pPr marL="342900" indent="-342900">
              <a:lnSpc>
                <a:spcPts val="1615"/>
              </a:lnSpc>
              <a:spcBef>
                <a:spcPts val="1400"/>
              </a:spcBef>
              <a:spcAft>
                <a:spcPts val="1400"/>
              </a:spcAft>
              <a:buSzPts val="1000"/>
              <a:buFont typeface="Wingdings" panose="05000000000000000000" pitchFamily="2" charset="2"/>
              <a:buChar char=""/>
              <a:tabLst>
                <a:tab pos="457200" algn="l"/>
              </a:tabLst>
            </a:pPr>
            <a:r>
              <a:rPr lang="en-US" sz="2800" b="1" kern="50" dirty="0">
                <a:solidFill>
                  <a:schemeClr val="bg1"/>
                </a:solidFill>
                <a:effectLst/>
                <a:latin typeface="Bahnschrift SemiLight" panose="020B0502040204020203" pitchFamily="34" charset="0"/>
                <a:ea typeface="Times New Roman" panose="02020603050405020304" pitchFamily="18" charset="0"/>
              </a:rPr>
              <a:t>MCP 3008 - </a:t>
            </a:r>
            <a:r>
              <a:rPr lang="en-IN" sz="2800" b="1" i="0" dirty="0">
                <a:solidFill>
                  <a:schemeClr val="bg1"/>
                </a:solidFill>
                <a:effectLst/>
                <a:latin typeface="Bahnschrift SemiLight" panose="020B0502040204020203" pitchFamily="34" charset="0"/>
              </a:rPr>
              <a:t>10-bit Analog-to-Digital Converter (ADC) for MQ 7</a:t>
            </a:r>
          </a:p>
          <a:p>
            <a:pPr marL="342900" indent="-342900">
              <a:lnSpc>
                <a:spcPts val="1615"/>
              </a:lnSpc>
              <a:spcBef>
                <a:spcPts val="1400"/>
              </a:spcBef>
              <a:spcAft>
                <a:spcPts val="1400"/>
              </a:spcAft>
              <a:buSzPts val="1000"/>
              <a:buFont typeface="Wingdings" panose="05000000000000000000" pitchFamily="2" charset="2"/>
              <a:buChar char=""/>
              <a:tabLst>
                <a:tab pos="457200" algn="l"/>
              </a:tabLst>
            </a:pPr>
            <a:r>
              <a:rPr lang="en-IN" sz="2800" b="1" kern="50" dirty="0">
                <a:solidFill>
                  <a:schemeClr val="bg1"/>
                </a:solidFill>
                <a:effectLst/>
                <a:latin typeface="Bahnschrift SemiLight" panose="020B0502040204020203" pitchFamily="34" charset="0"/>
              </a:rPr>
              <a:t>MQ 135 – NH3 gas detection sensor </a:t>
            </a:r>
          </a:p>
          <a:p>
            <a:pPr marL="342900" indent="-342900">
              <a:lnSpc>
                <a:spcPts val="1615"/>
              </a:lnSpc>
              <a:spcBef>
                <a:spcPts val="1400"/>
              </a:spcBef>
              <a:spcAft>
                <a:spcPts val="1400"/>
              </a:spcAft>
              <a:buSzPts val="1000"/>
              <a:buFont typeface="Wingdings" panose="05000000000000000000" pitchFamily="2" charset="2"/>
              <a:buChar char=""/>
              <a:tabLst>
                <a:tab pos="457200" algn="l"/>
              </a:tabLst>
            </a:pPr>
            <a:r>
              <a:rPr lang="en-IN" sz="2800" b="1" kern="50" dirty="0">
                <a:solidFill>
                  <a:schemeClr val="bg1"/>
                </a:solidFill>
                <a:effectLst/>
                <a:latin typeface="Bahnschrift SemiLight" panose="020B0502040204020203" pitchFamily="34" charset="0"/>
              </a:rPr>
              <a:t>MCP 3208 – 12-bit Analog-to-Digital Converter (ADC) for MQ 135</a:t>
            </a:r>
          </a:p>
          <a:p>
            <a:pPr marL="342900" lvl="0" indent="-342900">
              <a:lnSpc>
                <a:spcPts val="1615"/>
              </a:lnSpc>
              <a:spcBef>
                <a:spcPts val="1400"/>
              </a:spcBef>
              <a:spcAft>
                <a:spcPts val="1400"/>
              </a:spcAft>
              <a:buSzPts val="1000"/>
              <a:buFont typeface="Wingdings" panose="05000000000000000000" pitchFamily="2" charset="2"/>
              <a:buChar char=""/>
              <a:tabLst>
                <a:tab pos="457200" algn="l"/>
              </a:tabLst>
            </a:pPr>
            <a:r>
              <a:rPr lang="en-US" sz="2800" b="1" kern="50" dirty="0">
                <a:solidFill>
                  <a:schemeClr val="bg1"/>
                </a:solidFill>
                <a:effectLst/>
                <a:latin typeface="Bahnschrift SemiLight" panose="020B0502040204020203" pitchFamily="34" charset="0"/>
                <a:ea typeface="Times New Roman" panose="02020603050405020304" pitchFamily="18" charset="0"/>
              </a:rPr>
              <a:t>Resistors</a:t>
            </a:r>
          </a:p>
          <a:p>
            <a:pPr marL="342900" lvl="0" indent="-342900">
              <a:lnSpc>
                <a:spcPts val="1615"/>
              </a:lnSpc>
              <a:spcBef>
                <a:spcPts val="1400"/>
              </a:spcBef>
              <a:spcAft>
                <a:spcPts val="1400"/>
              </a:spcAft>
              <a:buSzPts val="1000"/>
              <a:buFont typeface="Wingdings" panose="05000000000000000000" pitchFamily="2" charset="2"/>
              <a:buChar char=""/>
              <a:tabLst>
                <a:tab pos="457200" algn="l"/>
              </a:tabLst>
            </a:pPr>
            <a:r>
              <a:rPr lang="en-US" sz="2800" b="1" kern="50" dirty="0">
                <a:solidFill>
                  <a:schemeClr val="bg1"/>
                </a:solidFill>
                <a:latin typeface="Bahnschrift SemiLight" panose="020B0502040204020203" pitchFamily="34" charset="0"/>
                <a:ea typeface="Times New Roman" panose="02020603050405020304" pitchFamily="18" charset="0"/>
              </a:rPr>
              <a:t>HDMI cable</a:t>
            </a:r>
            <a:endParaRPr lang="en-US" sz="2800" b="1" kern="50" dirty="0">
              <a:solidFill>
                <a:schemeClr val="bg1"/>
              </a:solidFill>
              <a:effectLst/>
              <a:latin typeface="Bahnschrift SemiLight" panose="020B0502040204020203" pitchFamily="34" charset="0"/>
              <a:ea typeface="Times New Roman" panose="02020603050405020304" pitchFamily="18" charset="0"/>
            </a:endParaRPr>
          </a:p>
          <a:p>
            <a:pPr marL="342900" lvl="0" indent="-342900">
              <a:lnSpc>
                <a:spcPts val="1615"/>
              </a:lnSpc>
              <a:spcBef>
                <a:spcPts val="1400"/>
              </a:spcBef>
              <a:spcAft>
                <a:spcPts val="1400"/>
              </a:spcAft>
              <a:buSzPts val="1000"/>
              <a:buFont typeface="Wingdings" panose="05000000000000000000" pitchFamily="2" charset="2"/>
              <a:buChar char=""/>
              <a:tabLst>
                <a:tab pos="457200" algn="l"/>
              </a:tabLst>
            </a:pPr>
            <a:r>
              <a:rPr lang="en-US" sz="2800" b="1" kern="50" dirty="0">
                <a:solidFill>
                  <a:schemeClr val="bg1"/>
                </a:solidFill>
                <a:effectLst/>
                <a:latin typeface="Bahnschrift SemiLight" panose="020B0502040204020203" pitchFamily="34" charset="0"/>
              </a:rPr>
              <a:t>Male to Male ,  Male to female , female to female  jumper wires</a:t>
            </a:r>
          </a:p>
          <a:p>
            <a:pPr marL="342900" lvl="0" indent="-342900">
              <a:lnSpc>
                <a:spcPts val="1615"/>
              </a:lnSpc>
              <a:spcBef>
                <a:spcPts val="1400"/>
              </a:spcBef>
              <a:spcAft>
                <a:spcPts val="1400"/>
              </a:spcAft>
              <a:buSzPts val="1000"/>
              <a:buFont typeface="Wingdings" panose="05000000000000000000" pitchFamily="2" charset="2"/>
              <a:buChar char=""/>
              <a:tabLst>
                <a:tab pos="457200" algn="l"/>
              </a:tabLst>
            </a:pPr>
            <a:r>
              <a:rPr lang="en-US" sz="2800" b="1" kern="50" dirty="0">
                <a:solidFill>
                  <a:schemeClr val="bg1"/>
                </a:solidFill>
                <a:effectLst/>
                <a:latin typeface="Bahnschrift SemiLight" panose="020B0502040204020203" pitchFamily="34" charset="0"/>
              </a:rPr>
              <a:t>Breadboard</a:t>
            </a:r>
          </a:p>
        </p:txBody>
      </p:sp>
      <p:sp>
        <p:nvSpPr>
          <p:cNvPr id="13" name="TextBox 12">
            <a:extLst>
              <a:ext uri="{FF2B5EF4-FFF2-40B4-BE49-F238E27FC236}">
                <a16:creationId xmlns:a16="http://schemas.microsoft.com/office/drawing/2014/main" id="{8F1DECE2-A482-2922-8741-32D5B5B39692}"/>
              </a:ext>
            </a:extLst>
          </p:cNvPr>
          <p:cNvSpPr txBox="1"/>
          <p:nvPr/>
        </p:nvSpPr>
        <p:spPr>
          <a:xfrm>
            <a:off x="9571384" y="7526894"/>
            <a:ext cx="4891375" cy="400110"/>
          </a:xfrm>
          <a:prstGeom prst="rect">
            <a:avLst/>
          </a:prstGeom>
          <a:noFill/>
        </p:spPr>
        <p:txBody>
          <a:bodyPr wrap="square" rtlCol="0">
            <a:spAutoFit/>
          </a:bodyPr>
          <a:lstStyle/>
          <a:p>
            <a:r>
              <a:rPr lang="en-IN" sz="2000" dirty="0">
                <a:solidFill>
                  <a:schemeClr val="accent4">
                    <a:lumMod val="60000"/>
                    <a:lumOff val="40000"/>
                  </a:schemeClr>
                </a:solidFill>
              </a:rPr>
              <a:t>Total Cost: 7600 Rs  (including raspberry pi)</a:t>
            </a:r>
          </a:p>
        </p:txBody>
      </p:sp>
    </p:spTree>
    <p:extLst>
      <p:ext uri="{BB962C8B-B14F-4D97-AF65-F5344CB8AC3E}">
        <p14:creationId xmlns:p14="http://schemas.microsoft.com/office/powerpoint/2010/main" val="33100987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0002E">
              <a:alpha val="80000"/>
            </a:srgbClr>
          </a:solidFill>
          <a:ln/>
        </p:spPr>
        <p:txBody>
          <a:bodyPr/>
          <a:lstStyle/>
          <a:p>
            <a:endParaRPr lang="en-IN"/>
          </a:p>
        </p:txBody>
      </p:sp>
      <p:sp>
        <p:nvSpPr>
          <p:cNvPr id="6" name="Text 2"/>
          <p:cNvSpPr/>
          <p:nvPr/>
        </p:nvSpPr>
        <p:spPr>
          <a:xfrm>
            <a:off x="3996094" y="783371"/>
            <a:ext cx="5993130" cy="694373"/>
          </a:xfrm>
          <a:prstGeom prst="rect">
            <a:avLst/>
          </a:prstGeom>
          <a:noFill/>
          <a:ln/>
        </p:spPr>
        <p:txBody>
          <a:bodyPr wrap="none" rtlCol="0" anchor="t"/>
          <a:lstStyle/>
          <a:p>
            <a:pPr marL="0" indent="0" algn="ctr">
              <a:lnSpc>
                <a:spcPts val="5468"/>
              </a:lnSpc>
              <a:buNone/>
            </a:pPr>
            <a:r>
              <a:rPr lang="en-US" sz="6000" b="1" u="sng" dirty="0">
                <a:solidFill>
                  <a:srgbClr val="FFFFFF"/>
                </a:solidFill>
                <a:latin typeface="Nunito" pitchFamily="34" charset="0"/>
                <a:ea typeface="Nunito" pitchFamily="34" charset="-122"/>
                <a:cs typeface="Nunito" pitchFamily="34" charset="-120"/>
              </a:rPr>
              <a:t>How the System Works</a:t>
            </a:r>
            <a:endParaRPr lang="en-US" sz="6000" u="sng" dirty="0"/>
          </a:p>
        </p:txBody>
      </p:sp>
      <p:grpSp>
        <p:nvGrpSpPr>
          <p:cNvPr id="16" name="Group 15">
            <a:extLst>
              <a:ext uri="{FF2B5EF4-FFF2-40B4-BE49-F238E27FC236}">
                <a16:creationId xmlns:a16="http://schemas.microsoft.com/office/drawing/2014/main" id="{7B0A6BDC-A34C-277F-27A6-66C679BB7272}"/>
              </a:ext>
            </a:extLst>
          </p:cNvPr>
          <p:cNvGrpSpPr/>
          <p:nvPr/>
        </p:nvGrpSpPr>
        <p:grpSpPr>
          <a:xfrm>
            <a:off x="2213873" y="2693193"/>
            <a:ext cx="3624665" cy="3918621"/>
            <a:chOff x="2348389" y="2955488"/>
            <a:chExt cx="3311128" cy="3123962"/>
          </a:xfrm>
        </p:grpSpPr>
        <p:pic>
          <p:nvPicPr>
            <p:cNvPr id="7" name="Image 2" descr="preencoded.png"/>
            <p:cNvPicPr>
              <a:picLocks noChangeAspect="1"/>
            </p:cNvPicPr>
            <p:nvPr/>
          </p:nvPicPr>
          <p:blipFill>
            <a:blip r:embed="rId5"/>
            <a:stretch>
              <a:fillRect/>
            </a:stretch>
          </p:blipFill>
          <p:spPr>
            <a:xfrm>
              <a:off x="2348389" y="2955488"/>
              <a:ext cx="3311128" cy="888682"/>
            </a:xfrm>
            <a:prstGeom prst="rect">
              <a:avLst/>
            </a:prstGeom>
          </p:spPr>
        </p:pic>
        <p:sp>
          <p:nvSpPr>
            <p:cNvPr id="8" name="Text 3"/>
            <p:cNvSpPr/>
            <p:nvPr/>
          </p:nvSpPr>
          <p:spPr>
            <a:xfrm>
              <a:off x="2892981" y="4177427"/>
              <a:ext cx="2221944" cy="347186"/>
            </a:xfrm>
            <a:prstGeom prst="rect">
              <a:avLst/>
            </a:prstGeom>
            <a:noFill/>
            <a:ln/>
          </p:spPr>
          <p:txBody>
            <a:bodyPr wrap="none" rtlCol="0" anchor="t"/>
            <a:lstStyle/>
            <a:p>
              <a:pPr marL="0" indent="0" algn="ctr">
                <a:lnSpc>
                  <a:spcPts val="2734"/>
                </a:lnSpc>
                <a:buNone/>
              </a:pPr>
              <a:r>
                <a:rPr lang="en-US" sz="2187" b="1" dirty="0">
                  <a:solidFill>
                    <a:srgbClr val="F2B42D"/>
                  </a:solidFill>
                  <a:latin typeface="Nunito" pitchFamily="34" charset="0"/>
                  <a:ea typeface="Nunito" pitchFamily="34" charset="-122"/>
                  <a:cs typeface="Nunito" pitchFamily="34" charset="-120"/>
                </a:rPr>
                <a:t>Data Collection</a:t>
              </a:r>
              <a:endParaRPr lang="en-US" sz="2187" dirty="0"/>
            </a:p>
          </p:txBody>
        </p:sp>
        <p:sp>
          <p:nvSpPr>
            <p:cNvPr id="9" name="Text 4"/>
            <p:cNvSpPr/>
            <p:nvPr/>
          </p:nvSpPr>
          <p:spPr>
            <a:xfrm>
              <a:off x="2570559" y="4657844"/>
              <a:ext cx="2866787" cy="1421606"/>
            </a:xfrm>
            <a:prstGeom prst="rect">
              <a:avLst/>
            </a:prstGeom>
            <a:noFill/>
            <a:ln/>
          </p:spPr>
          <p:txBody>
            <a:bodyPr wrap="square" rtlCol="0" anchor="t"/>
            <a:lstStyle/>
            <a:p>
              <a:pPr marL="0" indent="0" algn="ctr">
                <a:lnSpc>
                  <a:spcPts val="2799"/>
                </a:lnSpc>
                <a:buNone/>
              </a:pPr>
              <a:r>
                <a:rPr lang="en-US" sz="1750" dirty="0">
                  <a:solidFill>
                    <a:srgbClr val="FFFFFF"/>
                  </a:solidFill>
                  <a:latin typeface="PT Sans" pitchFamily="34" charset="0"/>
                  <a:ea typeface="PT Sans" pitchFamily="34" charset="-122"/>
                  <a:cs typeface="PT Sans" pitchFamily="34" charset="-120"/>
                </a:rPr>
                <a:t>Environmental data is collected using sensors and transmitted to the Raspberry Pi board.</a:t>
              </a:r>
              <a:endParaRPr lang="en-US" sz="1750" dirty="0"/>
            </a:p>
          </p:txBody>
        </p:sp>
      </p:grpSp>
      <p:grpSp>
        <p:nvGrpSpPr>
          <p:cNvPr id="17" name="Group 16">
            <a:extLst>
              <a:ext uri="{FF2B5EF4-FFF2-40B4-BE49-F238E27FC236}">
                <a16:creationId xmlns:a16="http://schemas.microsoft.com/office/drawing/2014/main" id="{5DBA4A4A-413C-5EC1-E7A9-297D31BE75FC}"/>
              </a:ext>
            </a:extLst>
          </p:cNvPr>
          <p:cNvGrpSpPr/>
          <p:nvPr/>
        </p:nvGrpSpPr>
        <p:grpSpPr>
          <a:xfrm>
            <a:off x="5595330" y="2678645"/>
            <a:ext cx="3439742" cy="4058995"/>
            <a:chOff x="5659517" y="2955488"/>
            <a:chExt cx="3311128" cy="3123962"/>
          </a:xfrm>
        </p:grpSpPr>
        <p:pic>
          <p:nvPicPr>
            <p:cNvPr id="10" name="Image 3" descr="preencoded.png"/>
            <p:cNvPicPr>
              <a:picLocks noChangeAspect="1"/>
            </p:cNvPicPr>
            <p:nvPr/>
          </p:nvPicPr>
          <p:blipFill>
            <a:blip r:embed="rId6"/>
            <a:stretch>
              <a:fillRect/>
            </a:stretch>
          </p:blipFill>
          <p:spPr>
            <a:xfrm>
              <a:off x="5659517" y="2955488"/>
              <a:ext cx="3311128" cy="888682"/>
            </a:xfrm>
            <a:prstGeom prst="rect">
              <a:avLst/>
            </a:prstGeom>
          </p:spPr>
        </p:pic>
        <p:sp>
          <p:nvSpPr>
            <p:cNvPr id="11" name="Text 5"/>
            <p:cNvSpPr/>
            <p:nvPr/>
          </p:nvSpPr>
          <p:spPr>
            <a:xfrm>
              <a:off x="6204107" y="4177427"/>
              <a:ext cx="2221944" cy="347186"/>
            </a:xfrm>
            <a:prstGeom prst="rect">
              <a:avLst/>
            </a:prstGeom>
            <a:noFill/>
            <a:ln/>
          </p:spPr>
          <p:txBody>
            <a:bodyPr wrap="none" rtlCol="0" anchor="t"/>
            <a:lstStyle/>
            <a:p>
              <a:pPr marL="0" indent="0" algn="ctr">
                <a:lnSpc>
                  <a:spcPts val="2734"/>
                </a:lnSpc>
                <a:buNone/>
              </a:pPr>
              <a:r>
                <a:rPr lang="en-US" sz="2187" b="1" dirty="0">
                  <a:solidFill>
                    <a:srgbClr val="D7425E"/>
                  </a:solidFill>
                  <a:latin typeface="Nunito" pitchFamily="34" charset="0"/>
                  <a:ea typeface="Nunito" pitchFamily="34" charset="-122"/>
                  <a:cs typeface="Nunito" pitchFamily="34" charset="-120"/>
                </a:rPr>
                <a:t>Data Processing</a:t>
              </a:r>
              <a:endParaRPr lang="en-US" sz="2187" dirty="0"/>
            </a:p>
          </p:txBody>
        </p:sp>
        <p:sp>
          <p:nvSpPr>
            <p:cNvPr id="12" name="Text 6"/>
            <p:cNvSpPr/>
            <p:nvPr/>
          </p:nvSpPr>
          <p:spPr>
            <a:xfrm>
              <a:off x="5881687" y="4657844"/>
              <a:ext cx="2866787" cy="1421606"/>
            </a:xfrm>
            <a:prstGeom prst="rect">
              <a:avLst/>
            </a:prstGeom>
            <a:noFill/>
            <a:ln/>
          </p:spPr>
          <p:txBody>
            <a:bodyPr wrap="square" rtlCol="0" anchor="t"/>
            <a:lstStyle/>
            <a:p>
              <a:pPr marL="0" indent="0" algn="ctr">
                <a:lnSpc>
                  <a:spcPts val="2799"/>
                </a:lnSpc>
                <a:buNone/>
              </a:pPr>
              <a:r>
                <a:rPr lang="en-US" sz="1750" dirty="0">
                  <a:solidFill>
                    <a:srgbClr val="FFFFFF"/>
                  </a:solidFill>
                  <a:latin typeface="PT Sans" pitchFamily="34" charset="0"/>
                  <a:ea typeface="PT Sans" pitchFamily="34" charset="-122"/>
                  <a:cs typeface="PT Sans" pitchFamily="34" charset="-120"/>
                </a:rPr>
                <a:t>The collected data is processed and analyzed to generate meaningful insights and visualizations.</a:t>
              </a:r>
              <a:endParaRPr lang="en-US" sz="1750" dirty="0"/>
            </a:p>
          </p:txBody>
        </p:sp>
      </p:grpSp>
      <p:grpSp>
        <p:nvGrpSpPr>
          <p:cNvPr id="18" name="Group 17">
            <a:extLst>
              <a:ext uri="{FF2B5EF4-FFF2-40B4-BE49-F238E27FC236}">
                <a16:creationId xmlns:a16="http://schemas.microsoft.com/office/drawing/2014/main" id="{C828AB8A-145A-6BAA-2C5B-3EA3E5E7B7D4}"/>
              </a:ext>
            </a:extLst>
          </p:cNvPr>
          <p:cNvGrpSpPr/>
          <p:nvPr/>
        </p:nvGrpSpPr>
        <p:grpSpPr>
          <a:xfrm>
            <a:off x="8804271" y="2669187"/>
            <a:ext cx="3698183" cy="4058995"/>
            <a:chOff x="8970645" y="2955488"/>
            <a:chExt cx="3311247" cy="3123962"/>
          </a:xfrm>
        </p:grpSpPr>
        <p:pic>
          <p:nvPicPr>
            <p:cNvPr id="13" name="Image 4" descr="preencoded.png"/>
            <p:cNvPicPr>
              <a:picLocks noChangeAspect="1"/>
            </p:cNvPicPr>
            <p:nvPr/>
          </p:nvPicPr>
          <p:blipFill>
            <a:blip r:embed="rId7"/>
            <a:stretch>
              <a:fillRect/>
            </a:stretch>
          </p:blipFill>
          <p:spPr>
            <a:xfrm>
              <a:off x="8970645" y="2955488"/>
              <a:ext cx="3311247" cy="888682"/>
            </a:xfrm>
            <a:prstGeom prst="rect">
              <a:avLst/>
            </a:prstGeom>
          </p:spPr>
        </p:pic>
        <p:sp>
          <p:nvSpPr>
            <p:cNvPr id="14" name="Text 7"/>
            <p:cNvSpPr/>
            <p:nvPr/>
          </p:nvSpPr>
          <p:spPr>
            <a:xfrm>
              <a:off x="9570982" y="4153644"/>
              <a:ext cx="2221944" cy="347186"/>
            </a:xfrm>
            <a:prstGeom prst="rect">
              <a:avLst/>
            </a:prstGeom>
            <a:noFill/>
            <a:ln/>
          </p:spPr>
          <p:txBody>
            <a:bodyPr wrap="none" rtlCol="0" anchor="t"/>
            <a:lstStyle/>
            <a:p>
              <a:pPr marL="0" indent="0" algn="ctr">
                <a:lnSpc>
                  <a:spcPts val="2734"/>
                </a:lnSpc>
                <a:buNone/>
              </a:pPr>
              <a:r>
                <a:rPr lang="en-US" sz="2187" b="1" dirty="0">
                  <a:solidFill>
                    <a:srgbClr val="DD785E"/>
                  </a:solidFill>
                  <a:latin typeface="Nunito" pitchFamily="34" charset="0"/>
                  <a:ea typeface="Nunito" pitchFamily="34" charset="-122"/>
                  <a:cs typeface="Nunito" pitchFamily="34" charset="-120"/>
                </a:rPr>
                <a:t>Remote Access</a:t>
              </a:r>
              <a:endParaRPr lang="en-US" sz="2187" dirty="0"/>
            </a:p>
          </p:txBody>
        </p:sp>
        <p:sp>
          <p:nvSpPr>
            <p:cNvPr id="15" name="Text 8"/>
            <p:cNvSpPr/>
            <p:nvPr/>
          </p:nvSpPr>
          <p:spPr>
            <a:xfrm>
              <a:off x="9192816" y="4657844"/>
              <a:ext cx="2866906" cy="1421606"/>
            </a:xfrm>
            <a:prstGeom prst="rect">
              <a:avLst/>
            </a:prstGeom>
            <a:noFill/>
            <a:ln/>
          </p:spPr>
          <p:txBody>
            <a:bodyPr wrap="square" rtlCol="0" anchor="t"/>
            <a:lstStyle/>
            <a:p>
              <a:pPr marL="0" indent="0" algn="ctr">
                <a:lnSpc>
                  <a:spcPts val="2799"/>
                </a:lnSpc>
                <a:buNone/>
              </a:pPr>
              <a:r>
                <a:rPr lang="en-US" sz="1750" dirty="0">
                  <a:solidFill>
                    <a:srgbClr val="FFFFFF"/>
                  </a:solidFill>
                  <a:latin typeface="PT Sans" pitchFamily="34" charset="0"/>
                  <a:ea typeface="PT Sans" pitchFamily="34" charset="-122"/>
                  <a:cs typeface="PT Sans" pitchFamily="34" charset="-120"/>
                </a:rPr>
                <a:t>Users can access the data remotely through IoT connectivity for monitoring  using IoT platform like thing speak.</a:t>
              </a:r>
              <a:endParaRPr lang="en-US" sz="1750" dirty="0"/>
            </a:p>
          </p:txBody>
        </p:sp>
      </p:grpSp>
    </p:spTree>
    <p:extLst>
      <p:ext uri="{BB962C8B-B14F-4D97-AF65-F5344CB8AC3E}">
        <p14:creationId xmlns:p14="http://schemas.microsoft.com/office/powerpoint/2010/main" val="5123088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2977" y="8453"/>
            <a:ext cx="14630400" cy="8229600"/>
          </a:xfrm>
          <a:prstGeom prst="rect">
            <a:avLst/>
          </a:prstGeom>
          <a:solidFill>
            <a:srgbClr val="00002E">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10959823" y="-9626"/>
            <a:ext cx="3657600" cy="8229600"/>
          </a:xfrm>
          <a:prstGeom prst="rect">
            <a:avLst/>
          </a:prstGeom>
        </p:spPr>
      </p:pic>
      <p:sp>
        <p:nvSpPr>
          <p:cNvPr id="5" name="Text 1"/>
          <p:cNvSpPr/>
          <p:nvPr/>
        </p:nvSpPr>
        <p:spPr>
          <a:xfrm>
            <a:off x="293937" y="425206"/>
            <a:ext cx="7290554" cy="694373"/>
          </a:xfrm>
          <a:prstGeom prst="rect">
            <a:avLst/>
          </a:prstGeom>
          <a:noFill/>
          <a:ln/>
        </p:spPr>
        <p:txBody>
          <a:bodyPr wrap="none" rtlCol="0" anchor="t"/>
          <a:lstStyle/>
          <a:p>
            <a:pPr marL="0" indent="0">
              <a:lnSpc>
                <a:spcPts val="5468"/>
              </a:lnSpc>
              <a:buNone/>
            </a:pPr>
            <a:r>
              <a:rPr lang="en-US" sz="4374" b="1" u="sng" dirty="0">
                <a:solidFill>
                  <a:srgbClr val="FFFFFF"/>
                </a:solidFill>
                <a:latin typeface="Nunito" pitchFamily="34" charset="0"/>
                <a:ea typeface="Nunito" pitchFamily="34" charset="-122"/>
                <a:cs typeface="Nunito" pitchFamily="34" charset="-120"/>
              </a:rPr>
              <a:t>Data Collection and Analysis</a:t>
            </a:r>
            <a:endParaRPr lang="en-US" sz="4374" u="sng" dirty="0"/>
          </a:p>
        </p:txBody>
      </p:sp>
      <p:grpSp>
        <p:nvGrpSpPr>
          <p:cNvPr id="21" name="Group 20">
            <a:extLst>
              <a:ext uri="{FF2B5EF4-FFF2-40B4-BE49-F238E27FC236}">
                <a16:creationId xmlns:a16="http://schemas.microsoft.com/office/drawing/2014/main" id="{75C468D4-7556-66C7-588B-3D2BFF4DFA52}"/>
              </a:ext>
            </a:extLst>
          </p:cNvPr>
          <p:cNvGrpSpPr/>
          <p:nvPr/>
        </p:nvGrpSpPr>
        <p:grpSpPr>
          <a:xfrm>
            <a:off x="458060" y="1809273"/>
            <a:ext cx="9306401" cy="1267540"/>
            <a:chOff x="833199" y="2418278"/>
            <a:chExt cx="9306401" cy="1267540"/>
          </a:xfrm>
        </p:grpSpPr>
        <p:sp>
          <p:nvSpPr>
            <p:cNvPr id="6" name="Shape 2"/>
            <p:cNvSpPr/>
            <p:nvPr/>
          </p:nvSpPr>
          <p:spPr>
            <a:xfrm>
              <a:off x="833199" y="2418278"/>
              <a:ext cx="499943" cy="499943"/>
            </a:xfrm>
            <a:prstGeom prst="roundRect">
              <a:avLst>
                <a:gd name="adj" fmla="val 80001"/>
              </a:avLst>
            </a:prstGeom>
            <a:solidFill>
              <a:srgbClr val="00002E"/>
            </a:solidFill>
            <a:ln w="27742">
              <a:solidFill>
                <a:srgbClr val="F2B42D"/>
              </a:solidFill>
              <a:prstDash val="solid"/>
            </a:ln>
          </p:spPr>
          <p:txBody>
            <a:bodyPr/>
            <a:lstStyle/>
            <a:p>
              <a:endParaRPr lang="en-IN" dirty="0"/>
            </a:p>
          </p:txBody>
        </p:sp>
        <p:sp>
          <p:nvSpPr>
            <p:cNvPr id="8" name="Text 4"/>
            <p:cNvSpPr/>
            <p:nvPr/>
          </p:nvSpPr>
          <p:spPr>
            <a:xfrm>
              <a:off x="1555313" y="2494598"/>
              <a:ext cx="2695575" cy="347186"/>
            </a:xfrm>
            <a:prstGeom prst="rect">
              <a:avLst/>
            </a:prstGeom>
            <a:noFill/>
            <a:ln/>
          </p:spPr>
          <p:txBody>
            <a:bodyPr wrap="none" rtlCol="0" anchor="t"/>
            <a:lstStyle/>
            <a:p>
              <a:pPr marL="0" indent="0">
                <a:lnSpc>
                  <a:spcPts val="2734"/>
                </a:lnSpc>
                <a:buNone/>
              </a:pPr>
              <a:r>
                <a:rPr lang="en-US" sz="2187" b="1" dirty="0">
                  <a:solidFill>
                    <a:srgbClr val="F2B42D"/>
                  </a:solidFill>
                  <a:latin typeface="Nunito" pitchFamily="34" charset="0"/>
                  <a:ea typeface="Nunito" pitchFamily="34" charset="-122"/>
                  <a:cs typeface="Nunito" pitchFamily="34" charset="-120"/>
                </a:rPr>
                <a:t>Real-time Monitoring</a:t>
              </a:r>
              <a:endParaRPr lang="en-US" sz="2187" dirty="0"/>
            </a:p>
          </p:txBody>
        </p:sp>
        <p:sp>
          <p:nvSpPr>
            <p:cNvPr id="9" name="Text 5"/>
            <p:cNvSpPr/>
            <p:nvPr/>
          </p:nvSpPr>
          <p:spPr>
            <a:xfrm>
              <a:off x="1555313" y="2975015"/>
              <a:ext cx="8584287" cy="710803"/>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The system provides real-time updates on air quality and noise levels to the user using </a:t>
              </a:r>
              <a:r>
                <a:rPr lang="en-US" sz="1750" dirty="0" err="1">
                  <a:solidFill>
                    <a:srgbClr val="FFFFFF"/>
                  </a:solidFill>
                  <a:latin typeface="PT Sans" pitchFamily="34" charset="0"/>
                  <a:ea typeface="PT Sans" pitchFamily="34" charset="-122"/>
                  <a:cs typeface="PT Sans" pitchFamily="34" charset="-120"/>
                </a:rPr>
                <a:t>Iot</a:t>
              </a:r>
              <a:r>
                <a:rPr lang="en-US" sz="1750" dirty="0">
                  <a:solidFill>
                    <a:srgbClr val="FFFFFF"/>
                  </a:solidFill>
                  <a:latin typeface="PT Sans" pitchFamily="34" charset="0"/>
                  <a:ea typeface="PT Sans" pitchFamily="34" charset="-122"/>
                  <a:cs typeface="PT Sans" pitchFamily="34" charset="-120"/>
                </a:rPr>
                <a:t> platform and gives alert supporting immediate action.</a:t>
              </a:r>
              <a:endParaRPr lang="en-US" sz="1750" dirty="0"/>
            </a:p>
          </p:txBody>
        </p:sp>
      </p:grpSp>
      <p:grpSp>
        <p:nvGrpSpPr>
          <p:cNvPr id="23" name="Group 22">
            <a:extLst>
              <a:ext uri="{FF2B5EF4-FFF2-40B4-BE49-F238E27FC236}">
                <a16:creationId xmlns:a16="http://schemas.microsoft.com/office/drawing/2014/main" id="{174ABAB6-8986-8A84-68A2-389DBBEAF941}"/>
              </a:ext>
            </a:extLst>
          </p:cNvPr>
          <p:cNvGrpSpPr/>
          <p:nvPr/>
        </p:nvGrpSpPr>
        <p:grpSpPr>
          <a:xfrm>
            <a:off x="458060" y="3916033"/>
            <a:ext cx="9340690" cy="1225868"/>
            <a:chOff x="-10472404" y="4641958"/>
            <a:chExt cx="9340690" cy="1225868"/>
          </a:xfrm>
        </p:grpSpPr>
        <p:sp>
          <p:nvSpPr>
            <p:cNvPr id="10" name="Shape 6"/>
            <p:cNvSpPr/>
            <p:nvPr/>
          </p:nvSpPr>
          <p:spPr>
            <a:xfrm>
              <a:off x="-10472404" y="4641958"/>
              <a:ext cx="499943" cy="499943"/>
            </a:xfrm>
            <a:prstGeom prst="roundRect">
              <a:avLst>
                <a:gd name="adj" fmla="val 80001"/>
              </a:avLst>
            </a:prstGeom>
            <a:solidFill>
              <a:srgbClr val="00002E"/>
            </a:solidFill>
            <a:ln w="27742">
              <a:solidFill>
                <a:srgbClr val="D7425E"/>
              </a:solidFill>
              <a:prstDash val="solid"/>
            </a:ln>
          </p:spPr>
          <p:txBody>
            <a:bodyPr/>
            <a:lstStyle/>
            <a:p>
              <a:endParaRPr lang="en-IN"/>
            </a:p>
          </p:txBody>
        </p:sp>
        <p:grpSp>
          <p:nvGrpSpPr>
            <p:cNvPr id="22" name="Group 21">
              <a:extLst>
                <a:ext uri="{FF2B5EF4-FFF2-40B4-BE49-F238E27FC236}">
                  <a16:creationId xmlns:a16="http://schemas.microsoft.com/office/drawing/2014/main" id="{FE41F208-24CB-DBBA-CA34-14F9C30C0FF0}"/>
                </a:ext>
              </a:extLst>
            </p:cNvPr>
            <p:cNvGrpSpPr/>
            <p:nvPr/>
          </p:nvGrpSpPr>
          <p:grpSpPr>
            <a:xfrm>
              <a:off x="-10288215" y="4641958"/>
              <a:ext cx="9156501" cy="1225868"/>
              <a:chOff x="983099" y="4123253"/>
              <a:chExt cx="9156501" cy="1225868"/>
            </a:xfrm>
          </p:grpSpPr>
          <p:sp>
            <p:nvSpPr>
              <p:cNvPr id="11" name="Text 7"/>
              <p:cNvSpPr/>
              <p:nvPr/>
            </p:nvSpPr>
            <p:spPr>
              <a:xfrm>
                <a:off x="983099" y="4123253"/>
                <a:ext cx="200025" cy="416481"/>
              </a:xfrm>
              <a:prstGeom prst="rect">
                <a:avLst/>
              </a:prstGeom>
              <a:noFill/>
              <a:ln/>
            </p:spPr>
            <p:txBody>
              <a:bodyPr wrap="none" rtlCol="0" anchor="t"/>
              <a:lstStyle/>
              <a:p>
                <a:pPr marL="0" indent="0" algn="ctr">
                  <a:lnSpc>
                    <a:spcPts val="3281"/>
                  </a:lnSpc>
                  <a:buNone/>
                </a:pPr>
                <a:endParaRPr lang="en-US" sz="2624" dirty="0"/>
              </a:p>
            </p:txBody>
          </p:sp>
          <p:sp>
            <p:nvSpPr>
              <p:cNvPr id="12" name="Text 8"/>
              <p:cNvSpPr/>
              <p:nvPr/>
            </p:nvSpPr>
            <p:spPr>
              <a:xfrm>
                <a:off x="1555313" y="4157901"/>
                <a:ext cx="2221944" cy="347186"/>
              </a:xfrm>
              <a:prstGeom prst="rect">
                <a:avLst/>
              </a:prstGeom>
              <a:noFill/>
              <a:ln/>
            </p:spPr>
            <p:txBody>
              <a:bodyPr wrap="none" rtlCol="0" anchor="t"/>
              <a:lstStyle/>
              <a:p>
                <a:pPr marL="0" indent="0">
                  <a:lnSpc>
                    <a:spcPts val="2734"/>
                  </a:lnSpc>
                  <a:buNone/>
                </a:pPr>
                <a:r>
                  <a:rPr lang="en-US" sz="2187" b="1" dirty="0">
                    <a:solidFill>
                      <a:srgbClr val="D7425E"/>
                    </a:solidFill>
                    <a:latin typeface="Nunito" pitchFamily="34" charset="0"/>
                    <a:ea typeface="Nunito" pitchFamily="34" charset="-122"/>
                    <a:cs typeface="Nunito" pitchFamily="34" charset="-120"/>
                  </a:rPr>
                  <a:t>Trend Analysis</a:t>
                </a:r>
                <a:endParaRPr lang="en-US" sz="2187" dirty="0"/>
              </a:p>
            </p:txBody>
          </p:sp>
          <p:sp>
            <p:nvSpPr>
              <p:cNvPr id="13" name="Text 9"/>
              <p:cNvSpPr/>
              <p:nvPr/>
            </p:nvSpPr>
            <p:spPr>
              <a:xfrm>
                <a:off x="1555313" y="4638318"/>
                <a:ext cx="8584287" cy="710803"/>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Collected data allows for trend analysis, identifying patterns and changes over time for informed decision-making.</a:t>
                </a:r>
                <a:endParaRPr lang="en-US" sz="1750" dirty="0"/>
              </a:p>
            </p:txBody>
          </p:sp>
        </p:grpSp>
      </p:grpSp>
      <p:sp>
        <p:nvSpPr>
          <p:cNvPr id="15" name="Text 11"/>
          <p:cNvSpPr/>
          <p:nvPr/>
        </p:nvSpPr>
        <p:spPr>
          <a:xfrm>
            <a:off x="983099" y="5786557"/>
            <a:ext cx="200025" cy="416481"/>
          </a:xfrm>
          <a:prstGeom prst="rect">
            <a:avLst/>
          </a:prstGeom>
          <a:noFill/>
          <a:ln/>
        </p:spPr>
        <p:txBody>
          <a:bodyPr wrap="none" rtlCol="0" anchor="t"/>
          <a:lstStyle/>
          <a:p>
            <a:pPr marL="0" indent="0" algn="ctr">
              <a:lnSpc>
                <a:spcPts val="3281"/>
              </a:lnSpc>
              <a:buNone/>
            </a:pPr>
            <a:endParaRPr lang="en-US" sz="2624" dirty="0"/>
          </a:p>
        </p:txBody>
      </p:sp>
      <p:grpSp>
        <p:nvGrpSpPr>
          <p:cNvPr id="24" name="Group 23">
            <a:extLst>
              <a:ext uri="{FF2B5EF4-FFF2-40B4-BE49-F238E27FC236}">
                <a16:creationId xmlns:a16="http://schemas.microsoft.com/office/drawing/2014/main" id="{FC42FC09-C81A-4BA3-4483-26F178C5E345}"/>
              </a:ext>
            </a:extLst>
          </p:cNvPr>
          <p:cNvGrpSpPr/>
          <p:nvPr/>
        </p:nvGrpSpPr>
        <p:grpSpPr>
          <a:xfrm>
            <a:off x="458060" y="6022793"/>
            <a:ext cx="9306401" cy="1267539"/>
            <a:chOff x="833199" y="5744885"/>
            <a:chExt cx="9306401" cy="1267539"/>
          </a:xfrm>
        </p:grpSpPr>
        <p:sp>
          <p:nvSpPr>
            <p:cNvPr id="14" name="Shape 10"/>
            <p:cNvSpPr/>
            <p:nvPr/>
          </p:nvSpPr>
          <p:spPr>
            <a:xfrm>
              <a:off x="833199" y="5744885"/>
              <a:ext cx="499943" cy="499943"/>
            </a:xfrm>
            <a:prstGeom prst="roundRect">
              <a:avLst>
                <a:gd name="adj" fmla="val 80001"/>
              </a:avLst>
            </a:prstGeom>
            <a:solidFill>
              <a:srgbClr val="00002E"/>
            </a:solidFill>
            <a:ln w="27742">
              <a:solidFill>
                <a:srgbClr val="DD785E"/>
              </a:solidFill>
              <a:prstDash val="solid"/>
            </a:ln>
          </p:spPr>
          <p:txBody>
            <a:bodyPr/>
            <a:lstStyle/>
            <a:p>
              <a:endParaRPr lang="en-IN"/>
            </a:p>
          </p:txBody>
        </p:sp>
        <p:sp>
          <p:nvSpPr>
            <p:cNvPr id="16" name="Text 12"/>
            <p:cNvSpPr/>
            <p:nvPr/>
          </p:nvSpPr>
          <p:spPr>
            <a:xfrm>
              <a:off x="1555313" y="5821204"/>
              <a:ext cx="2312908" cy="347186"/>
            </a:xfrm>
            <a:prstGeom prst="rect">
              <a:avLst/>
            </a:prstGeom>
            <a:noFill/>
            <a:ln/>
          </p:spPr>
          <p:txBody>
            <a:bodyPr wrap="none" rtlCol="0" anchor="t"/>
            <a:lstStyle/>
            <a:p>
              <a:pPr marL="0" indent="0">
                <a:lnSpc>
                  <a:spcPts val="2734"/>
                </a:lnSpc>
                <a:buNone/>
              </a:pPr>
              <a:r>
                <a:rPr lang="en-US" sz="2187" b="1" dirty="0">
                  <a:solidFill>
                    <a:srgbClr val="DD785E"/>
                  </a:solidFill>
                  <a:latin typeface="Nunito" pitchFamily="34" charset="0"/>
                  <a:ea typeface="Nunito" pitchFamily="34" charset="-122"/>
                  <a:cs typeface="Nunito" pitchFamily="34" charset="-120"/>
                </a:rPr>
                <a:t>Data Visualization</a:t>
              </a:r>
              <a:endParaRPr lang="en-US" sz="2187" dirty="0"/>
            </a:p>
          </p:txBody>
        </p:sp>
        <p:sp>
          <p:nvSpPr>
            <p:cNvPr id="17" name="Text 13"/>
            <p:cNvSpPr/>
            <p:nvPr/>
          </p:nvSpPr>
          <p:spPr>
            <a:xfrm>
              <a:off x="1555313" y="6301621"/>
              <a:ext cx="8584287" cy="710803"/>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Data collected can be visualized using graphs and charts provided by thing speak platform .Generated visualizations offer a clear representation of environmental data for easy interpretation.</a:t>
              </a:r>
              <a:endParaRPr lang="en-US" sz="1750" dirty="0"/>
            </a:p>
          </p:txBody>
        </p:sp>
      </p:grpSp>
    </p:spTree>
    <p:extLst>
      <p:ext uri="{BB962C8B-B14F-4D97-AF65-F5344CB8AC3E}">
        <p14:creationId xmlns:p14="http://schemas.microsoft.com/office/powerpoint/2010/main" val="31026141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a:extLst>
              <a:ext uri="{FF2B5EF4-FFF2-40B4-BE49-F238E27FC236}">
                <a16:creationId xmlns:a16="http://schemas.microsoft.com/office/drawing/2014/main" id="{BC5FC1B8-7C79-C983-2421-A4A8483B0567}"/>
              </a:ext>
            </a:extLst>
          </p:cNvPr>
          <p:cNvPicPr>
            <a:picLocks noChangeAspect="1"/>
          </p:cNvPicPr>
          <p:nvPr/>
        </p:nvPicPr>
        <p:blipFill>
          <a:blip r:embed="rId2"/>
          <a:stretch>
            <a:fillRect/>
          </a:stretch>
        </p:blipFill>
        <p:spPr>
          <a:xfrm>
            <a:off x="0" y="0"/>
            <a:ext cx="14630400" cy="8229600"/>
          </a:xfrm>
          <a:prstGeom prst="rect">
            <a:avLst/>
          </a:prstGeom>
        </p:spPr>
      </p:pic>
      <p:sp>
        <p:nvSpPr>
          <p:cNvPr id="2" name="Shape 0">
            <a:extLst>
              <a:ext uri="{FF2B5EF4-FFF2-40B4-BE49-F238E27FC236}">
                <a16:creationId xmlns:a16="http://schemas.microsoft.com/office/drawing/2014/main" id="{35F1AA84-86F8-EE9D-E3C6-5510F2DA3C80}"/>
              </a:ext>
            </a:extLst>
          </p:cNvPr>
          <p:cNvSpPr/>
          <p:nvPr/>
        </p:nvSpPr>
        <p:spPr>
          <a:xfrm>
            <a:off x="-1" y="-1"/>
            <a:ext cx="14630400" cy="8229600"/>
          </a:xfrm>
          <a:prstGeom prst="rect">
            <a:avLst/>
          </a:prstGeom>
          <a:solidFill>
            <a:srgbClr val="00002E">
              <a:alpha val="75000"/>
            </a:srgbClr>
          </a:solidFill>
          <a:ln/>
        </p:spPr>
        <p:txBody>
          <a:bodyPr/>
          <a:lstStyle/>
          <a:p>
            <a:endParaRPr lang="en-IN"/>
          </a:p>
        </p:txBody>
      </p:sp>
      <p:sp>
        <p:nvSpPr>
          <p:cNvPr id="4" name="TextBox 3">
            <a:extLst>
              <a:ext uri="{FF2B5EF4-FFF2-40B4-BE49-F238E27FC236}">
                <a16:creationId xmlns:a16="http://schemas.microsoft.com/office/drawing/2014/main" id="{02F349D6-8ED5-BCAA-32D6-0200116CD50C}"/>
              </a:ext>
            </a:extLst>
          </p:cNvPr>
          <p:cNvSpPr txBox="1"/>
          <p:nvPr/>
        </p:nvSpPr>
        <p:spPr>
          <a:xfrm>
            <a:off x="533400" y="312599"/>
            <a:ext cx="5059680" cy="830997"/>
          </a:xfrm>
          <a:prstGeom prst="rect">
            <a:avLst/>
          </a:prstGeom>
          <a:noFill/>
        </p:spPr>
        <p:txBody>
          <a:bodyPr wrap="square" rtlCol="0">
            <a:spAutoFit/>
          </a:bodyPr>
          <a:lstStyle/>
          <a:p>
            <a:r>
              <a:rPr lang="en-IN" sz="4800" b="1" u="sng" dirty="0">
                <a:solidFill>
                  <a:schemeClr val="accent4">
                    <a:lumMod val="60000"/>
                    <a:lumOff val="40000"/>
                  </a:schemeClr>
                </a:solidFill>
                <a:latin typeface="Arial" panose="020B0604020202020204" pitchFamily="34" charset="0"/>
                <a:cs typeface="Arial" panose="020B0604020202020204" pitchFamily="34" charset="0"/>
              </a:rPr>
              <a:t>APPLICATIONS</a:t>
            </a:r>
            <a:r>
              <a:rPr lang="en-IN" sz="4400" b="1" u="sng" dirty="0">
                <a:solidFill>
                  <a:schemeClr val="bg1"/>
                </a:solidFill>
                <a:latin typeface="Arial" panose="020B0604020202020204" pitchFamily="34" charset="0"/>
                <a:cs typeface="Arial" panose="020B0604020202020204" pitchFamily="34" charset="0"/>
              </a:rPr>
              <a:t> </a:t>
            </a:r>
          </a:p>
        </p:txBody>
      </p:sp>
      <p:sp>
        <p:nvSpPr>
          <p:cNvPr id="5" name="TextBox 4">
            <a:extLst>
              <a:ext uri="{FF2B5EF4-FFF2-40B4-BE49-F238E27FC236}">
                <a16:creationId xmlns:a16="http://schemas.microsoft.com/office/drawing/2014/main" id="{D737EB32-D905-DAE4-7A44-F79AD5F1B984}"/>
              </a:ext>
            </a:extLst>
          </p:cNvPr>
          <p:cNvSpPr txBox="1"/>
          <p:nvPr/>
        </p:nvSpPr>
        <p:spPr>
          <a:xfrm>
            <a:off x="327660" y="2424440"/>
            <a:ext cx="10172700" cy="4524315"/>
          </a:xfrm>
          <a:prstGeom prst="rect">
            <a:avLst/>
          </a:prstGeom>
          <a:noFill/>
        </p:spPr>
        <p:txBody>
          <a:bodyPr wrap="square" rtlCol="0">
            <a:spAutoFit/>
          </a:bodyPr>
          <a:lstStyle/>
          <a:p>
            <a:pPr algn="l">
              <a:buFont typeface="+mj-lt"/>
              <a:buAutoNum type="arabicPeriod"/>
            </a:pPr>
            <a:r>
              <a:rPr lang="en-US" sz="4800" b="1" i="0" dirty="0">
                <a:solidFill>
                  <a:srgbClr val="ECECEC"/>
                </a:solidFill>
                <a:effectLst/>
                <a:highlight>
                  <a:srgbClr val="212121"/>
                </a:highlight>
                <a:latin typeface="Söhne"/>
              </a:rPr>
              <a:t>Real-time Air Quality Monitoring:</a:t>
            </a:r>
            <a:endParaRPr lang="en-US" sz="4800" b="0" i="0" dirty="0">
              <a:solidFill>
                <a:srgbClr val="ECECEC"/>
              </a:solidFill>
              <a:effectLst/>
              <a:highlight>
                <a:srgbClr val="212121"/>
              </a:highlight>
              <a:latin typeface="Söhne"/>
            </a:endParaRPr>
          </a:p>
          <a:p>
            <a:pPr algn="l">
              <a:buFont typeface="+mj-lt"/>
              <a:buAutoNum type="arabicPeriod"/>
            </a:pPr>
            <a:r>
              <a:rPr lang="en-US" sz="4800" b="1" i="0" dirty="0">
                <a:solidFill>
                  <a:srgbClr val="ECECEC"/>
                </a:solidFill>
                <a:effectLst/>
                <a:highlight>
                  <a:srgbClr val="212121"/>
                </a:highlight>
                <a:latin typeface="Söhne"/>
              </a:rPr>
              <a:t>Indoor Air Quality Monitoring:</a:t>
            </a:r>
            <a:r>
              <a:rPr lang="en-US" sz="4800" b="0" i="0" dirty="0">
                <a:solidFill>
                  <a:srgbClr val="ECECEC"/>
                </a:solidFill>
                <a:effectLst/>
                <a:highlight>
                  <a:srgbClr val="212121"/>
                </a:highlight>
                <a:latin typeface="Söhne"/>
              </a:rPr>
              <a:t> </a:t>
            </a:r>
          </a:p>
          <a:p>
            <a:pPr algn="l">
              <a:buFont typeface="+mj-lt"/>
              <a:buAutoNum type="arabicPeriod"/>
            </a:pPr>
            <a:r>
              <a:rPr lang="en-US" sz="4800" b="1" i="0" dirty="0">
                <a:solidFill>
                  <a:srgbClr val="ECECEC"/>
                </a:solidFill>
                <a:effectLst/>
                <a:highlight>
                  <a:srgbClr val="212121"/>
                </a:highlight>
                <a:latin typeface="Söhne"/>
              </a:rPr>
              <a:t>Outdoor Air Quality Monitoring:</a:t>
            </a:r>
            <a:r>
              <a:rPr lang="en-US" sz="4800" b="0" i="0" dirty="0">
                <a:solidFill>
                  <a:srgbClr val="ECECEC"/>
                </a:solidFill>
                <a:effectLst/>
                <a:highlight>
                  <a:srgbClr val="212121"/>
                </a:highlight>
                <a:latin typeface="Söhne"/>
              </a:rPr>
              <a:t>.</a:t>
            </a:r>
          </a:p>
          <a:p>
            <a:pPr algn="l">
              <a:buFont typeface="+mj-lt"/>
              <a:buAutoNum type="arabicPeriod"/>
            </a:pPr>
            <a:r>
              <a:rPr lang="en-US" sz="4800" b="1" i="0" dirty="0">
                <a:solidFill>
                  <a:srgbClr val="ECECEC"/>
                </a:solidFill>
                <a:effectLst/>
                <a:highlight>
                  <a:srgbClr val="212121"/>
                </a:highlight>
                <a:latin typeface="Söhne"/>
              </a:rPr>
              <a:t>Health Monitoring:</a:t>
            </a:r>
            <a:r>
              <a:rPr lang="en-US" sz="4800" b="0" i="0" dirty="0">
                <a:solidFill>
                  <a:srgbClr val="ECECEC"/>
                </a:solidFill>
                <a:effectLst/>
                <a:highlight>
                  <a:srgbClr val="212121"/>
                </a:highlight>
                <a:latin typeface="Söhne"/>
              </a:rPr>
              <a:t> </a:t>
            </a:r>
          </a:p>
          <a:p>
            <a:pPr algn="l">
              <a:buFont typeface="+mj-lt"/>
              <a:buAutoNum type="arabicPeriod"/>
            </a:pPr>
            <a:r>
              <a:rPr lang="en-US" sz="4800" b="1" i="0" dirty="0">
                <a:solidFill>
                  <a:srgbClr val="ECECEC"/>
                </a:solidFill>
                <a:effectLst/>
                <a:highlight>
                  <a:srgbClr val="212121"/>
                </a:highlight>
                <a:latin typeface="Söhne"/>
              </a:rPr>
              <a:t>Alert Systems:</a:t>
            </a:r>
            <a:r>
              <a:rPr lang="en-US" sz="4800" b="0" i="0" dirty="0">
                <a:solidFill>
                  <a:srgbClr val="ECECEC"/>
                </a:solidFill>
                <a:effectLst/>
                <a:highlight>
                  <a:srgbClr val="212121"/>
                </a:highlight>
                <a:latin typeface="Söhne"/>
              </a:rPr>
              <a:t>.</a:t>
            </a:r>
          </a:p>
          <a:p>
            <a:pPr algn="l">
              <a:buFont typeface="+mj-lt"/>
              <a:buAutoNum type="arabicPeriod"/>
            </a:pPr>
            <a:r>
              <a:rPr lang="en-US" sz="4800" b="1" i="0" dirty="0">
                <a:solidFill>
                  <a:srgbClr val="ECECEC"/>
                </a:solidFill>
                <a:effectLst/>
                <a:highlight>
                  <a:srgbClr val="212121"/>
                </a:highlight>
                <a:latin typeface="Söhne"/>
              </a:rPr>
              <a:t>Data Visualization and Analysis:</a:t>
            </a:r>
            <a:endParaRPr lang="en-IN" sz="4800" dirty="0"/>
          </a:p>
        </p:txBody>
      </p:sp>
      <p:pic>
        <p:nvPicPr>
          <p:cNvPr id="2050" name="Picture 2" descr="Pittsburgh's MSA Safety repurposing ...">
            <a:extLst>
              <a:ext uri="{FF2B5EF4-FFF2-40B4-BE49-F238E27FC236}">
                <a16:creationId xmlns:a16="http://schemas.microsoft.com/office/drawing/2014/main" id="{12D7B24D-3034-67BB-41E7-9B156D9F7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1612" y="518756"/>
            <a:ext cx="4245388" cy="282511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052" name="Picture 4" descr="Delhi's air pollution is a public ...">
            <a:extLst>
              <a:ext uri="{FF2B5EF4-FFF2-40B4-BE49-F238E27FC236}">
                <a16:creationId xmlns:a16="http://schemas.microsoft.com/office/drawing/2014/main" id="{E8B28357-9342-BFE9-7A77-02C92FE511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5987" y="4696479"/>
            <a:ext cx="4245387" cy="235541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5670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96EAF-BE26-268F-E247-0410AA9BCEC5}"/>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64AC59E8-B3DF-8AA8-34E3-2E2114D082D5}"/>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97B5BF9C-B9E8-E0D0-0BB8-7543EE134D8B}"/>
              </a:ext>
            </a:extLst>
          </p:cNvPr>
          <p:cNvSpPr/>
          <p:nvPr/>
        </p:nvSpPr>
        <p:spPr>
          <a:xfrm>
            <a:off x="0" y="0"/>
            <a:ext cx="14630400" cy="8229600"/>
          </a:xfrm>
          <a:prstGeom prst="rect">
            <a:avLst/>
          </a:prstGeom>
          <a:solidFill>
            <a:srgbClr val="00002E">
              <a:alpha val="75000"/>
            </a:srgbClr>
          </a:solidFill>
          <a:ln/>
        </p:spPr>
        <p:txBody>
          <a:bodyPr/>
          <a:lstStyle/>
          <a:p>
            <a:endParaRPr lang="en-IN"/>
          </a:p>
        </p:txBody>
      </p:sp>
      <p:sp>
        <p:nvSpPr>
          <p:cNvPr id="4" name="Text 1">
            <a:extLst>
              <a:ext uri="{FF2B5EF4-FFF2-40B4-BE49-F238E27FC236}">
                <a16:creationId xmlns:a16="http://schemas.microsoft.com/office/drawing/2014/main" id="{6D454EC3-8C6A-27F8-62CA-0A3317331583}"/>
              </a:ext>
            </a:extLst>
          </p:cNvPr>
          <p:cNvSpPr/>
          <p:nvPr/>
        </p:nvSpPr>
        <p:spPr>
          <a:xfrm>
            <a:off x="187570" y="456097"/>
            <a:ext cx="13739446" cy="6905995"/>
          </a:xfrm>
          <a:prstGeom prst="rect">
            <a:avLst/>
          </a:prstGeom>
          <a:noFill/>
          <a:ln/>
        </p:spPr>
        <p:txBody>
          <a:bodyPr wrap="square" rtlCol="0" anchor="ctr"/>
          <a:lstStyle/>
          <a:p>
            <a:pPr marL="0" indent="0" algn="ctr">
              <a:lnSpc>
                <a:spcPts val="5468"/>
              </a:lnSpc>
              <a:buNone/>
            </a:pPr>
            <a:r>
              <a:rPr lang="en-US" sz="6000" b="1" u="sng" dirty="0">
                <a:solidFill>
                  <a:srgbClr val="FFFFFF"/>
                </a:solidFill>
                <a:latin typeface="Nunito" pitchFamily="34" charset="0"/>
                <a:ea typeface="Nunito" pitchFamily="34" charset="-122"/>
                <a:cs typeface="Nunito" pitchFamily="34" charset="-120"/>
              </a:rPr>
              <a:t>INTRODUCTION</a:t>
            </a:r>
            <a:endParaRPr lang="en-US" sz="6000" u="sng" dirty="0"/>
          </a:p>
        </p:txBody>
      </p:sp>
      <p:sp>
        <p:nvSpPr>
          <p:cNvPr id="8" name="Text 5">
            <a:extLst>
              <a:ext uri="{FF2B5EF4-FFF2-40B4-BE49-F238E27FC236}">
                <a16:creationId xmlns:a16="http://schemas.microsoft.com/office/drawing/2014/main" id="{08E25695-56D5-A274-5BF7-CB32A1603BEF}"/>
              </a:ext>
            </a:extLst>
          </p:cNvPr>
          <p:cNvSpPr/>
          <p:nvPr/>
        </p:nvSpPr>
        <p:spPr>
          <a:xfrm>
            <a:off x="2626162" y="4320540"/>
            <a:ext cx="4463058" cy="355402"/>
          </a:xfrm>
          <a:prstGeom prst="rect">
            <a:avLst/>
          </a:prstGeom>
          <a:noFill/>
          <a:ln/>
        </p:spPr>
        <p:txBody>
          <a:bodyPr wrap="none" rtlCol="0" anchor="t"/>
          <a:lstStyle/>
          <a:p>
            <a:pPr marL="0" indent="0">
              <a:lnSpc>
                <a:spcPts val="2799"/>
              </a:lnSpc>
              <a:buNone/>
            </a:pPr>
            <a:endParaRPr lang="en-US" sz="1750" dirty="0"/>
          </a:p>
        </p:txBody>
      </p:sp>
      <p:sp>
        <p:nvSpPr>
          <p:cNvPr id="11" name="Text 8">
            <a:extLst>
              <a:ext uri="{FF2B5EF4-FFF2-40B4-BE49-F238E27FC236}">
                <a16:creationId xmlns:a16="http://schemas.microsoft.com/office/drawing/2014/main" id="{CE689778-A124-F470-2BD2-7EBB1B941161}"/>
              </a:ext>
            </a:extLst>
          </p:cNvPr>
          <p:cNvSpPr/>
          <p:nvPr/>
        </p:nvSpPr>
        <p:spPr>
          <a:xfrm>
            <a:off x="7541181" y="5668447"/>
            <a:ext cx="4463058" cy="1066205"/>
          </a:xfrm>
          <a:prstGeom prst="rect">
            <a:avLst/>
          </a:prstGeom>
          <a:noFill/>
          <a:ln/>
        </p:spPr>
        <p:txBody>
          <a:bodyPr wrap="square" rtlCol="0" anchor="t"/>
          <a:lstStyle/>
          <a:p>
            <a:pPr marL="0" indent="0">
              <a:lnSpc>
                <a:spcPts val="2799"/>
              </a:lnSpc>
              <a:buNone/>
            </a:pPr>
            <a:endParaRPr lang="en-US" sz="1750" dirty="0"/>
          </a:p>
        </p:txBody>
      </p:sp>
    </p:spTree>
    <p:extLst>
      <p:ext uri="{BB962C8B-B14F-4D97-AF65-F5344CB8AC3E}">
        <p14:creationId xmlns:p14="http://schemas.microsoft.com/office/powerpoint/2010/main" val="4064793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3601"/>
            <a:ext cx="14630400" cy="8229600"/>
          </a:xfrm>
          <a:prstGeom prst="rect">
            <a:avLst/>
          </a:prstGeom>
          <a:solidFill>
            <a:srgbClr val="00002E">
              <a:alpha val="75000"/>
            </a:srgbClr>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356580" y="45074"/>
            <a:ext cx="9320213" cy="1377077"/>
          </a:xfrm>
          <a:prstGeom prst="rect">
            <a:avLst/>
          </a:prstGeom>
          <a:noFill/>
          <a:ln/>
        </p:spPr>
        <p:txBody>
          <a:bodyPr wrap="square" rtlCol="0" anchor="t"/>
          <a:lstStyle/>
          <a:p>
            <a:pPr marL="0" indent="0">
              <a:lnSpc>
                <a:spcPts val="5422"/>
              </a:lnSpc>
              <a:buNone/>
            </a:pPr>
            <a:r>
              <a:rPr lang="en-US" sz="4338" b="1" dirty="0">
                <a:solidFill>
                  <a:srgbClr val="FFFFFF"/>
                </a:solidFill>
                <a:latin typeface="Nunito" pitchFamily="34" charset="0"/>
                <a:ea typeface="Nunito" pitchFamily="34" charset="-122"/>
                <a:cs typeface="Nunito" pitchFamily="34" charset="-120"/>
              </a:rPr>
              <a:t>Conclusion and Future Developments</a:t>
            </a:r>
            <a:endParaRPr lang="en-US" sz="4338" dirty="0"/>
          </a:p>
        </p:txBody>
      </p:sp>
      <p:sp>
        <p:nvSpPr>
          <p:cNvPr id="9" name="Text 5"/>
          <p:cNvSpPr/>
          <p:nvPr/>
        </p:nvSpPr>
        <p:spPr>
          <a:xfrm>
            <a:off x="1057632" y="2704862"/>
            <a:ext cx="198239" cy="413147"/>
          </a:xfrm>
          <a:prstGeom prst="rect">
            <a:avLst/>
          </a:prstGeom>
          <a:noFill/>
          <a:ln/>
        </p:spPr>
        <p:txBody>
          <a:bodyPr wrap="none" rtlCol="0" anchor="t"/>
          <a:lstStyle/>
          <a:p>
            <a:pPr marL="0" indent="0" algn="ctr">
              <a:lnSpc>
                <a:spcPts val="3253"/>
              </a:lnSpc>
              <a:buNone/>
            </a:pPr>
            <a:endParaRPr lang="en-US" sz="2603" dirty="0"/>
          </a:p>
        </p:txBody>
      </p:sp>
      <p:sp>
        <p:nvSpPr>
          <p:cNvPr id="23" name="TextBox 22">
            <a:extLst>
              <a:ext uri="{FF2B5EF4-FFF2-40B4-BE49-F238E27FC236}">
                <a16:creationId xmlns:a16="http://schemas.microsoft.com/office/drawing/2014/main" id="{0ED337CE-E1E0-F146-5ED7-347B63519185}"/>
              </a:ext>
            </a:extLst>
          </p:cNvPr>
          <p:cNvSpPr txBox="1"/>
          <p:nvPr/>
        </p:nvSpPr>
        <p:spPr>
          <a:xfrm>
            <a:off x="239348" y="1950949"/>
            <a:ext cx="10065483" cy="6524863"/>
          </a:xfrm>
          <a:prstGeom prst="rect">
            <a:avLst/>
          </a:prstGeom>
          <a:noFill/>
        </p:spPr>
        <p:txBody>
          <a:bodyPr wrap="square" rtlCol="0">
            <a:spAutoFit/>
          </a:bodyPr>
          <a:lstStyle/>
          <a:p>
            <a:pPr algn="l"/>
            <a:r>
              <a:rPr lang="en-US" sz="1600" b="0" i="0" dirty="0">
                <a:solidFill>
                  <a:srgbClr val="D1D5DB"/>
                </a:solidFill>
                <a:effectLst/>
                <a:latin typeface="Söhne"/>
              </a:rPr>
              <a:t>In conclusion, the Raspberry Pi Air and Noise Pollution Monitoring System over IoT project aims to address environmental concerns by creating a robust, cost-effective, and scalable solution. By utilizing the capabilities of the Raspberry Pi and IoT technologies, the project provides a comprehensive monitoring system that collects real-time data from sensors, stores it in a database, and presents it through a user-friendly web interface. Here are some key points to conclude the project:</a:t>
            </a:r>
          </a:p>
          <a:p>
            <a:pPr algn="l"/>
            <a:endParaRPr lang="en-US" sz="1600" b="0" i="0" dirty="0">
              <a:solidFill>
                <a:srgbClr val="D1D5DB"/>
              </a:solidFill>
              <a:effectLst/>
              <a:latin typeface="Söhne"/>
            </a:endParaRPr>
          </a:p>
          <a:p>
            <a:pPr algn="l">
              <a:buFont typeface="+mj-lt"/>
              <a:buAutoNum type="arabicPeriod"/>
            </a:pPr>
            <a:r>
              <a:rPr lang="en-US" sz="1600" b="1" i="0" dirty="0">
                <a:solidFill>
                  <a:schemeClr val="accent2"/>
                </a:solidFill>
                <a:effectLst/>
                <a:latin typeface="Söhne"/>
              </a:rPr>
              <a:t>Environmental Impact:</a:t>
            </a:r>
            <a:endParaRPr lang="en-US" sz="1600" b="0" i="0" dirty="0">
              <a:solidFill>
                <a:schemeClr val="accent2"/>
              </a:solidFill>
              <a:effectLst/>
              <a:latin typeface="Söhne"/>
            </a:endParaRPr>
          </a:p>
          <a:p>
            <a:pPr marL="742950" lvl="1" indent="-285750" algn="l">
              <a:buFont typeface="+mj-lt"/>
              <a:buAutoNum type="arabicPeriod"/>
            </a:pPr>
            <a:r>
              <a:rPr lang="en-US" sz="1600" b="0" i="0" dirty="0">
                <a:solidFill>
                  <a:srgbClr val="D1D5DB"/>
                </a:solidFill>
                <a:effectLst/>
                <a:latin typeface="Söhne"/>
              </a:rPr>
              <a:t>The project contributes to environmental awareness by monitoring air quality and noise pollution, providing valuable data for decision-making and public awareness.</a:t>
            </a:r>
          </a:p>
          <a:p>
            <a:pPr marL="742950" lvl="1" indent="-285750" algn="l">
              <a:buFont typeface="+mj-lt"/>
              <a:buAutoNum type="arabicPeriod"/>
            </a:pPr>
            <a:endParaRPr lang="en-US" sz="1600" b="0" i="0" dirty="0">
              <a:solidFill>
                <a:srgbClr val="D1D5DB"/>
              </a:solidFill>
              <a:effectLst/>
              <a:latin typeface="Söhne"/>
            </a:endParaRPr>
          </a:p>
          <a:p>
            <a:pPr algn="l">
              <a:buFont typeface="+mj-lt"/>
              <a:buAutoNum type="arabicPeriod"/>
            </a:pPr>
            <a:r>
              <a:rPr lang="en-US" sz="1600" b="1" i="0" dirty="0">
                <a:solidFill>
                  <a:schemeClr val="accent5"/>
                </a:solidFill>
                <a:effectLst/>
                <a:latin typeface="Söhne"/>
              </a:rPr>
              <a:t>Scalability and Flexibility:</a:t>
            </a:r>
            <a:endParaRPr lang="en-US" sz="1600" b="0" i="0" dirty="0">
              <a:solidFill>
                <a:schemeClr val="accent5"/>
              </a:solidFill>
              <a:effectLst/>
              <a:latin typeface="Söhne"/>
            </a:endParaRPr>
          </a:p>
          <a:p>
            <a:pPr marL="742950" lvl="1" indent="-285750" algn="l">
              <a:buFont typeface="+mj-lt"/>
              <a:buAutoNum type="arabicPeriod"/>
            </a:pPr>
            <a:r>
              <a:rPr lang="en-US" sz="1600" b="0" i="0" dirty="0">
                <a:solidFill>
                  <a:srgbClr val="D1D5DB"/>
                </a:solidFill>
                <a:effectLst/>
                <a:latin typeface="Söhne"/>
              </a:rPr>
              <a:t>The use of Raspberry Pi and IoT technologies allows for scalability, enabling the integration of additional sensors or the expansion of monitoring locations as needed.</a:t>
            </a:r>
          </a:p>
          <a:p>
            <a:pPr marL="742950" lvl="1" indent="-285750" algn="l">
              <a:buFont typeface="+mj-lt"/>
              <a:buAutoNum type="arabicPeriod"/>
            </a:pPr>
            <a:endParaRPr lang="en-US" sz="1600" b="0" i="0" dirty="0">
              <a:solidFill>
                <a:srgbClr val="D1D5DB"/>
              </a:solidFill>
              <a:effectLst/>
              <a:latin typeface="Söhne"/>
            </a:endParaRPr>
          </a:p>
          <a:p>
            <a:pPr algn="l">
              <a:buFont typeface="+mj-lt"/>
              <a:buAutoNum type="arabicPeriod"/>
            </a:pPr>
            <a:r>
              <a:rPr lang="en-US" sz="1600" b="1" i="0" dirty="0">
                <a:solidFill>
                  <a:schemeClr val="accent6"/>
                </a:solidFill>
                <a:effectLst/>
                <a:latin typeface="Söhne"/>
              </a:rPr>
              <a:t>Real-Time Monitoring:</a:t>
            </a:r>
            <a:endParaRPr lang="en-US" sz="1600" b="0" i="0" dirty="0">
              <a:solidFill>
                <a:schemeClr val="accent6"/>
              </a:solidFill>
              <a:effectLst/>
              <a:latin typeface="Söhne"/>
            </a:endParaRPr>
          </a:p>
          <a:p>
            <a:pPr marL="742950" lvl="1" indent="-285750" algn="l">
              <a:buFont typeface="+mj-lt"/>
              <a:buAutoNum type="arabicPeriod"/>
            </a:pPr>
            <a:r>
              <a:rPr lang="en-US" sz="1600" b="0" i="0" dirty="0">
                <a:solidFill>
                  <a:srgbClr val="D1D5DB"/>
                </a:solidFill>
                <a:effectLst/>
                <a:latin typeface="Söhne"/>
              </a:rPr>
              <a:t>The system offers real-time monitoring capabilities, allowing users to access up-to-the-minute data on air quality and noise levels.</a:t>
            </a:r>
          </a:p>
          <a:p>
            <a:pPr marL="742950" lvl="1" indent="-285750" algn="l">
              <a:buFont typeface="+mj-lt"/>
              <a:buAutoNum type="arabicPeriod"/>
            </a:pPr>
            <a:endParaRPr lang="en-US" sz="1600" b="0" i="0" dirty="0">
              <a:solidFill>
                <a:srgbClr val="D1D5DB"/>
              </a:solidFill>
              <a:effectLst/>
              <a:latin typeface="Söhne"/>
            </a:endParaRPr>
          </a:p>
          <a:p>
            <a:pPr algn="l">
              <a:buFont typeface="+mj-lt"/>
              <a:buAutoNum type="arabicPeriod"/>
            </a:pPr>
            <a:r>
              <a:rPr lang="en-US" sz="1600" b="1" i="0" dirty="0">
                <a:solidFill>
                  <a:srgbClr val="FFFF00"/>
                </a:solidFill>
                <a:effectLst/>
                <a:latin typeface="Söhne"/>
              </a:rPr>
              <a:t>Data Analysis and Visualization</a:t>
            </a:r>
            <a:r>
              <a:rPr lang="en-US" sz="1600" b="1" i="0" dirty="0">
                <a:solidFill>
                  <a:srgbClr val="D1D5DB"/>
                </a:solidFill>
                <a:effectLst/>
                <a:latin typeface="Söhne"/>
              </a:rPr>
              <a:t>:</a:t>
            </a:r>
            <a:endParaRPr lang="en-US" sz="1600" b="0" i="0" dirty="0">
              <a:solidFill>
                <a:srgbClr val="D1D5DB"/>
              </a:solidFill>
              <a:effectLst/>
              <a:latin typeface="Söhne"/>
            </a:endParaRPr>
          </a:p>
          <a:p>
            <a:pPr marL="742950" lvl="1" indent="-285750" algn="l">
              <a:buFont typeface="+mj-lt"/>
              <a:buAutoNum type="arabicPeriod"/>
            </a:pPr>
            <a:r>
              <a:rPr lang="en-US" sz="1600" b="0" i="0" dirty="0">
                <a:solidFill>
                  <a:srgbClr val="D1D5DB"/>
                </a:solidFill>
                <a:effectLst/>
                <a:latin typeface="Söhne"/>
              </a:rPr>
              <a:t>Data analysis features and visualization tools enhance the system's capabilities, helping users identify trends, patterns, and potential areas for improvement.</a:t>
            </a:r>
          </a:p>
          <a:p>
            <a:pPr marL="742950" lvl="1" indent="-285750" algn="l">
              <a:buFont typeface="+mj-lt"/>
              <a:buAutoNum type="arabicPeriod"/>
            </a:pPr>
            <a:endParaRPr lang="en-US" sz="1600" b="0" i="0" dirty="0">
              <a:solidFill>
                <a:srgbClr val="D1D5DB"/>
              </a:solidFill>
              <a:effectLst/>
              <a:latin typeface="Söhne"/>
            </a:endParaRPr>
          </a:p>
          <a:p>
            <a:pPr algn="l">
              <a:buFont typeface="+mj-lt"/>
              <a:buAutoNum type="arabicPeriod"/>
            </a:pPr>
            <a:r>
              <a:rPr lang="en-US" sz="1600" b="1" i="0" dirty="0">
                <a:solidFill>
                  <a:srgbClr val="7030A0"/>
                </a:solidFill>
                <a:effectLst/>
                <a:latin typeface="Söhne"/>
              </a:rPr>
              <a:t>Alerting System (Optional):</a:t>
            </a:r>
            <a:endParaRPr lang="en-US" sz="1600" b="0" i="0" dirty="0">
              <a:solidFill>
                <a:srgbClr val="7030A0"/>
              </a:solidFill>
              <a:effectLst/>
              <a:latin typeface="Söhne"/>
            </a:endParaRPr>
          </a:p>
          <a:p>
            <a:pPr marL="742950" lvl="1" indent="-285750" algn="l">
              <a:buFont typeface="+mj-lt"/>
              <a:buAutoNum type="arabicPeriod"/>
            </a:pPr>
            <a:r>
              <a:rPr lang="en-US" sz="1600" b="0" i="0" dirty="0">
                <a:solidFill>
                  <a:srgbClr val="D1D5DB"/>
                </a:solidFill>
                <a:effectLst/>
                <a:latin typeface="Söhne"/>
              </a:rPr>
              <a:t>The optional alerting system provides a proactive approach, notifying users when pollution levels exceed predefined thresholds, facilitating timely responses.</a:t>
            </a:r>
          </a:p>
          <a:p>
            <a:pPr algn="l"/>
            <a:endParaRPr lang="en-US" b="0" i="0" dirty="0">
              <a:solidFill>
                <a:srgbClr val="D1D5DB"/>
              </a:solidFill>
              <a:effectLst/>
              <a:latin typeface="Söhne"/>
            </a:endParaRPr>
          </a:p>
        </p:txBody>
      </p:sp>
    </p:spTree>
    <p:extLst>
      <p:ext uri="{BB962C8B-B14F-4D97-AF65-F5344CB8AC3E}">
        <p14:creationId xmlns:p14="http://schemas.microsoft.com/office/powerpoint/2010/main" val="24218296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22D57-CE7E-9458-B827-BFE81B2FF1FB}"/>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76B562E2-1336-C046-C79D-824588D4A876}"/>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1E2ACE3E-6084-978D-9900-B8004C75363A}"/>
              </a:ext>
            </a:extLst>
          </p:cNvPr>
          <p:cNvSpPr/>
          <p:nvPr/>
        </p:nvSpPr>
        <p:spPr>
          <a:xfrm>
            <a:off x="15686" y="534352"/>
            <a:ext cx="14630400" cy="8229600"/>
          </a:xfrm>
          <a:prstGeom prst="rect">
            <a:avLst/>
          </a:prstGeom>
          <a:solidFill>
            <a:srgbClr val="00002E">
              <a:alpha val="75000"/>
            </a:srgbClr>
          </a:solidFill>
          <a:ln/>
        </p:spPr>
        <p:txBody>
          <a:bodyPr/>
          <a:lstStyle/>
          <a:p>
            <a:endParaRPr lang="en-IN" dirty="0"/>
          </a:p>
        </p:txBody>
      </p:sp>
      <p:pic>
        <p:nvPicPr>
          <p:cNvPr id="4" name="Image 1" descr="preencoded.png">
            <a:extLst>
              <a:ext uri="{FF2B5EF4-FFF2-40B4-BE49-F238E27FC236}">
                <a16:creationId xmlns:a16="http://schemas.microsoft.com/office/drawing/2014/main" id="{7E98CC9D-53DE-2CBC-F73D-7071A74EAEF4}"/>
              </a:ext>
            </a:extLst>
          </p:cNvPr>
          <p:cNvPicPr>
            <a:picLocks noChangeAspect="1"/>
          </p:cNvPicPr>
          <p:nvPr/>
        </p:nvPicPr>
        <p:blipFill>
          <a:blip r:embed="rId4"/>
          <a:stretch>
            <a:fillRect/>
          </a:stretch>
        </p:blipFill>
        <p:spPr>
          <a:xfrm>
            <a:off x="10957114" y="0"/>
            <a:ext cx="3657600" cy="8229600"/>
          </a:xfrm>
          <a:prstGeom prst="rect">
            <a:avLst/>
          </a:prstGeom>
        </p:spPr>
      </p:pic>
      <p:sp>
        <p:nvSpPr>
          <p:cNvPr id="5" name="Text 1">
            <a:extLst>
              <a:ext uri="{FF2B5EF4-FFF2-40B4-BE49-F238E27FC236}">
                <a16:creationId xmlns:a16="http://schemas.microsoft.com/office/drawing/2014/main" id="{1ACB33C3-269B-F0FA-A30A-7FE8D92D4B17}"/>
              </a:ext>
            </a:extLst>
          </p:cNvPr>
          <p:cNvSpPr/>
          <p:nvPr/>
        </p:nvSpPr>
        <p:spPr>
          <a:xfrm>
            <a:off x="642238" y="653363"/>
            <a:ext cx="9320213" cy="1377077"/>
          </a:xfrm>
          <a:prstGeom prst="rect">
            <a:avLst/>
          </a:prstGeom>
          <a:noFill/>
          <a:ln/>
        </p:spPr>
        <p:txBody>
          <a:bodyPr wrap="square" rtlCol="0" anchor="t"/>
          <a:lstStyle/>
          <a:p>
            <a:pPr marL="0" indent="0">
              <a:lnSpc>
                <a:spcPts val="5422"/>
              </a:lnSpc>
              <a:buNone/>
            </a:pPr>
            <a:r>
              <a:rPr lang="en-US" sz="4338" b="1" dirty="0">
                <a:solidFill>
                  <a:srgbClr val="FFFFFF"/>
                </a:solidFill>
                <a:latin typeface="Nunito" pitchFamily="34" charset="0"/>
                <a:ea typeface="Nunito" pitchFamily="34" charset="-122"/>
                <a:cs typeface="Nunito" pitchFamily="34" charset="-120"/>
              </a:rPr>
              <a:t>Future Developments</a:t>
            </a:r>
            <a:endParaRPr lang="en-US" sz="4338" dirty="0"/>
          </a:p>
        </p:txBody>
      </p:sp>
      <p:sp>
        <p:nvSpPr>
          <p:cNvPr id="6" name="Shape 2">
            <a:extLst>
              <a:ext uri="{FF2B5EF4-FFF2-40B4-BE49-F238E27FC236}">
                <a16:creationId xmlns:a16="http://schemas.microsoft.com/office/drawing/2014/main" id="{13554E0D-8FE5-56BC-E24B-109252D9B795}"/>
              </a:ext>
            </a:extLst>
          </p:cNvPr>
          <p:cNvSpPr/>
          <p:nvPr/>
        </p:nvSpPr>
        <p:spPr>
          <a:xfrm>
            <a:off x="1143119" y="2491383"/>
            <a:ext cx="27503" cy="4954310"/>
          </a:xfrm>
          <a:prstGeom prst="rect">
            <a:avLst/>
          </a:prstGeom>
          <a:solidFill>
            <a:srgbClr val="262654"/>
          </a:solidFill>
          <a:ln/>
        </p:spPr>
        <p:txBody>
          <a:bodyPr/>
          <a:lstStyle/>
          <a:p>
            <a:endParaRPr lang="en-IN"/>
          </a:p>
        </p:txBody>
      </p:sp>
      <p:sp>
        <p:nvSpPr>
          <p:cNvPr id="7" name="Shape 3">
            <a:extLst>
              <a:ext uri="{FF2B5EF4-FFF2-40B4-BE49-F238E27FC236}">
                <a16:creationId xmlns:a16="http://schemas.microsoft.com/office/drawing/2014/main" id="{264ECA06-C0AF-DCFD-6BFF-A28DB32FFCFB}"/>
              </a:ext>
            </a:extLst>
          </p:cNvPr>
          <p:cNvSpPr/>
          <p:nvPr/>
        </p:nvSpPr>
        <p:spPr>
          <a:xfrm>
            <a:off x="1404699" y="2897565"/>
            <a:ext cx="771168" cy="27503"/>
          </a:xfrm>
          <a:prstGeom prst="rect">
            <a:avLst/>
          </a:prstGeom>
          <a:solidFill>
            <a:srgbClr val="F2B42D"/>
          </a:solidFill>
          <a:ln/>
        </p:spPr>
        <p:txBody>
          <a:bodyPr/>
          <a:lstStyle/>
          <a:p>
            <a:endParaRPr lang="en-IN"/>
          </a:p>
        </p:txBody>
      </p:sp>
      <p:sp>
        <p:nvSpPr>
          <p:cNvPr id="8" name="Shape 4">
            <a:extLst>
              <a:ext uri="{FF2B5EF4-FFF2-40B4-BE49-F238E27FC236}">
                <a16:creationId xmlns:a16="http://schemas.microsoft.com/office/drawing/2014/main" id="{19197524-83B5-A66B-EAA9-24937059EA2D}"/>
              </a:ext>
            </a:extLst>
          </p:cNvPr>
          <p:cNvSpPr/>
          <p:nvPr/>
        </p:nvSpPr>
        <p:spPr>
          <a:xfrm>
            <a:off x="908923" y="2663547"/>
            <a:ext cx="495776" cy="495776"/>
          </a:xfrm>
          <a:prstGeom prst="roundRect">
            <a:avLst>
              <a:gd name="adj" fmla="val 80006"/>
            </a:avLst>
          </a:prstGeom>
          <a:solidFill>
            <a:srgbClr val="00002E"/>
          </a:solidFill>
          <a:ln w="27503">
            <a:solidFill>
              <a:srgbClr val="F2B42D"/>
            </a:solidFill>
            <a:prstDash val="solid"/>
          </a:ln>
        </p:spPr>
        <p:txBody>
          <a:bodyPr/>
          <a:lstStyle/>
          <a:p>
            <a:endParaRPr lang="en-IN"/>
          </a:p>
        </p:txBody>
      </p:sp>
      <p:sp>
        <p:nvSpPr>
          <p:cNvPr id="9" name="Text 5">
            <a:extLst>
              <a:ext uri="{FF2B5EF4-FFF2-40B4-BE49-F238E27FC236}">
                <a16:creationId xmlns:a16="http://schemas.microsoft.com/office/drawing/2014/main" id="{8229D74D-AED9-0D41-820F-5CFB7CEBF775}"/>
              </a:ext>
            </a:extLst>
          </p:cNvPr>
          <p:cNvSpPr/>
          <p:nvPr/>
        </p:nvSpPr>
        <p:spPr>
          <a:xfrm>
            <a:off x="1057632" y="2704862"/>
            <a:ext cx="198239" cy="413147"/>
          </a:xfrm>
          <a:prstGeom prst="rect">
            <a:avLst/>
          </a:prstGeom>
          <a:noFill/>
          <a:ln/>
        </p:spPr>
        <p:txBody>
          <a:bodyPr wrap="none" rtlCol="0" anchor="t"/>
          <a:lstStyle/>
          <a:p>
            <a:pPr marL="0" indent="0" algn="ctr">
              <a:lnSpc>
                <a:spcPts val="3253"/>
              </a:lnSpc>
              <a:buNone/>
            </a:pPr>
            <a:r>
              <a:rPr lang="en-US" sz="2603" b="1" dirty="0">
                <a:solidFill>
                  <a:srgbClr val="F2B42D"/>
                </a:solidFill>
                <a:latin typeface="Nunito" pitchFamily="34" charset="0"/>
                <a:ea typeface="Nunito" pitchFamily="34" charset="-122"/>
                <a:cs typeface="Nunito" pitchFamily="34" charset="-120"/>
              </a:rPr>
              <a:t>1</a:t>
            </a:r>
            <a:endParaRPr lang="en-US" sz="2603" dirty="0"/>
          </a:p>
        </p:txBody>
      </p:sp>
      <p:sp>
        <p:nvSpPr>
          <p:cNvPr id="10" name="Text 6">
            <a:extLst>
              <a:ext uri="{FF2B5EF4-FFF2-40B4-BE49-F238E27FC236}">
                <a16:creationId xmlns:a16="http://schemas.microsoft.com/office/drawing/2014/main" id="{5E1059F8-E264-CE16-CA3D-B8FF8385F7C9}"/>
              </a:ext>
            </a:extLst>
          </p:cNvPr>
          <p:cNvSpPr/>
          <p:nvPr/>
        </p:nvSpPr>
        <p:spPr>
          <a:xfrm>
            <a:off x="2368748" y="2711648"/>
            <a:ext cx="2468642" cy="344329"/>
          </a:xfrm>
          <a:prstGeom prst="rect">
            <a:avLst/>
          </a:prstGeom>
          <a:noFill/>
          <a:ln/>
        </p:spPr>
        <p:txBody>
          <a:bodyPr wrap="none" rtlCol="0" anchor="t"/>
          <a:lstStyle/>
          <a:p>
            <a:pPr marL="0" indent="0" algn="l">
              <a:lnSpc>
                <a:spcPts val="2711"/>
              </a:lnSpc>
              <a:buNone/>
            </a:pPr>
            <a:r>
              <a:rPr lang="en-US" sz="2169" b="1" dirty="0">
                <a:solidFill>
                  <a:srgbClr val="F2B42D"/>
                </a:solidFill>
                <a:latin typeface="Nunito" pitchFamily="34" charset="0"/>
                <a:ea typeface="Nunito" pitchFamily="34" charset="-122"/>
                <a:cs typeface="Nunito" pitchFamily="34" charset="-120"/>
              </a:rPr>
              <a:t>Ongoing Innovation</a:t>
            </a:r>
            <a:endParaRPr lang="en-US" sz="2169" dirty="0"/>
          </a:p>
        </p:txBody>
      </p:sp>
      <p:sp>
        <p:nvSpPr>
          <p:cNvPr id="11" name="Text 7">
            <a:extLst>
              <a:ext uri="{FF2B5EF4-FFF2-40B4-BE49-F238E27FC236}">
                <a16:creationId xmlns:a16="http://schemas.microsoft.com/office/drawing/2014/main" id="{A6EE5BD8-B02F-247F-FDCE-DE4F36E72658}"/>
              </a:ext>
            </a:extLst>
          </p:cNvPr>
          <p:cNvSpPr/>
          <p:nvPr/>
        </p:nvSpPr>
        <p:spPr>
          <a:xfrm>
            <a:off x="2368748" y="3188137"/>
            <a:ext cx="7777758" cy="352544"/>
          </a:xfrm>
          <a:prstGeom prst="rect">
            <a:avLst/>
          </a:prstGeom>
          <a:noFill/>
          <a:ln/>
        </p:spPr>
        <p:txBody>
          <a:bodyPr wrap="none" rtlCol="0" anchor="t"/>
          <a:lstStyle/>
          <a:p>
            <a:pPr marL="0" indent="0" algn="l">
              <a:lnSpc>
                <a:spcPts val="2776"/>
              </a:lnSpc>
              <a:buNone/>
            </a:pPr>
            <a:r>
              <a:rPr lang="en-US" sz="1735" dirty="0">
                <a:solidFill>
                  <a:srgbClr val="FFFFFF"/>
                </a:solidFill>
                <a:latin typeface="PT Sans" pitchFamily="34" charset="0"/>
                <a:ea typeface="PT Sans" pitchFamily="34" charset="-122"/>
                <a:cs typeface="PT Sans" pitchFamily="34" charset="-120"/>
              </a:rPr>
              <a:t>Continuous development to enhance monitoring accuracy and expand capabilities.</a:t>
            </a:r>
            <a:endParaRPr lang="en-US" sz="1735" dirty="0"/>
          </a:p>
        </p:txBody>
      </p:sp>
      <p:sp>
        <p:nvSpPr>
          <p:cNvPr id="12" name="Shape 8">
            <a:extLst>
              <a:ext uri="{FF2B5EF4-FFF2-40B4-BE49-F238E27FC236}">
                <a16:creationId xmlns:a16="http://schemas.microsoft.com/office/drawing/2014/main" id="{3BF9784A-C9F5-AD30-202E-A3E5FC84B6FE}"/>
              </a:ext>
            </a:extLst>
          </p:cNvPr>
          <p:cNvSpPr/>
          <p:nvPr/>
        </p:nvSpPr>
        <p:spPr>
          <a:xfrm>
            <a:off x="1404699" y="4387394"/>
            <a:ext cx="771168" cy="27503"/>
          </a:xfrm>
          <a:prstGeom prst="rect">
            <a:avLst/>
          </a:prstGeom>
          <a:solidFill>
            <a:srgbClr val="D7425E"/>
          </a:solidFill>
          <a:ln/>
        </p:spPr>
        <p:txBody>
          <a:bodyPr/>
          <a:lstStyle/>
          <a:p>
            <a:endParaRPr lang="en-IN"/>
          </a:p>
        </p:txBody>
      </p:sp>
      <p:sp>
        <p:nvSpPr>
          <p:cNvPr id="13" name="Shape 9">
            <a:extLst>
              <a:ext uri="{FF2B5EF4-FFF2-40B4-BE49-F238E27FC236}">
                <a16:creationId xmlns:a16="http://schemas.microsoft.com/office/drawing/2014/main" id="{DCD07FC1-E1B9-4C48-85D9-415F59684995}"/>
              </a:ext>
            </a:extLst>
          </p:cNvPr>
          <p:cNvSpPr/>
          <p:nvPr/>
        </p:nvSpPr>
        <p:spPr>
          <a:xfrm>
            <a:off x="908923" y="4153376"/>
            <a:ext cx="495776" cy="495776"/>
          </a:xfrm>
          <a:prstGeom prst="roundRect">
            <a:avLst>
              <a:gd name="adj" fmla="val 80006"/>
            </a:avLst>
          </a:prstGeom>
          <a:solidFill>
            <a:srgbClr val="00002E"/>
          </a:solidFill>
          <a:ln w="27503">
            <a:solidFill>
              <a:srgbClr val="D7425E"/>
            </a:solidFill>
            <a:prstDash val="solid"/>
          </a:ln>
        </p:spPr>
        <p:txBody>
          <a:bodyPr/>
          <a:lstStyle/>
          <a:p>
            <a:endParaRPr lang="en-IN" dirty="0"/>
          </a:p>
        </p:txBody>
      </p:sp>
      <p:sp>
        <p:nvSpPr>
          <p:cNvPr id="14" name="Text 10">
            <a:extLst>
              <a:ext uri="{FF2B5EF4-FFF2-40B4-BE49-F238E27FC236}">
                <a16:creationId xmlns:a16="http://schemas.microsoft.com/office/drawing/2014/main" id="{656D29D7-4FE3-B98A-9DE9-AB45ECE51E06}"/>
              </a:ext>
            </a:extLst>
          </p:cNvPr>
          <p:cNvSpPr/>
          <p:nvPr/>
        </p:nvSpPr>
        <p:spPr>
          <a:xfrm>
            <a:off x="1057632" y="4194691"/>
            <a:ext cx="198239" cy="413147"/>
          </a:xfrm>
          <a:prstGeom prst="rect">
            <a:avLst/>
          </a:prstGeom>
          <a:noFill/>
          <a:ln/>
        </p:spPr>
        <p:txBody>
          <a:bodyPr wrap="none" rtlCol="0" anchor="t"/>
          <a:lstStyle/>
          <a:p>
            <a:pPr marL="0" indent="0" algn="ctr">
              <a:lnSpc>
                <a:spcPts val="3253"/>
              </a:lnSpc>
              <a:buNone/>
            </a:pPr>
            <a:r>
              <a:rPr lang="en-US" sz="2603" b="1" dirty="0">
                <a:solidFill>
                  <a:srgbClr val="D7425E"/>
                </a:solidFill>
                <a:latin typeface="Nunito" pitchFamily="34" charset="0"/>
                <a:ea typeface="Nunito" pitchFamily="34" charset="-122"/>
                <a:cs typeface="Nunito" pitchFamily="34" charset="-120"/>
              </a:rPr>
              <a:t>2</a:t>
            </a:r>
            <a:endParaRPr lang="en-US" sz="2603" dirty="0"/>
          </a:p>
        </p:txBody>
      </p:sp>
      <p:sp>
        <p:nvSpPr>
          <p:cNvPr id="15" name="Text 11">
            <a:extLst>
              <a:ext uri="{FF2B5EF4-FFF2-40B4-BE49-F238E27FC236}">
                <a16:creationId xmlns:a16="http://schemas.microsoft.com/office/drawing/2014/main" id="{1F8E6196-68A0-EAB5-D85D-1F7D185F4AF2}"/>
              </a:ext>
            </a:extLst>
          </p:cNvPr>
          <p:cNvSpPr/>
          <p:nvPr/>
        </p:nvSpPr>
        <p:spPr>
          <a:xfrm>
            <a:off x="2368748" y="4201478"/>
            <a:ext cx="2358866" cy="344329"/>
          </a:xfrm>
          <a:prstGeom prst="rect">
            <a:avLst/>
          </a:prstGeom>
          <a:noFill/>
          <a:ln/>
        </p:spPr>
        <p:txBody>
          <a:bodyPr wrap="none" rtlCol="0" anchor="t"/>
          <a:lstStyle/>
          <a:p>
            <a:pPr marL="0" indent="0" algn="l">
              <a:lnSpc>
                <a:spcPts val="2711"/>
              </a:lnSpc>
              <a:buNone/>
            </a:pPr>
            <a:r>
              <a:rPr lang="en-US" sz="2169" b="1" dirty="0">
                <a:solidFill>
                  <a:srgbClr val="D7425E"/>
                </a:solidFill>
                <a:latin typeface="Nunito" pitchFamily="34" charset="0"/>
                <a:ea typeface="Nunito" pitchFamily="34" charset="-122"/>
                <a:cs typeface="Nunito" pitchFamily="34" charset="-120"/>
              </a:rPr>
              <a:t>Integration with AI</a:t>
            </a:r>
            <a:endParaRPr lang="en-US" sz="2169" dirty="0"/>
          </a:p>
        </p:txBody>
      </p:sp>
      <p:sp>
        <p:nvSpPr>
          <p:cNvPr id="16" name="Text 12">
            <a:extLst>
              <a:ext uri="{FF2B5EF4-FFF2-40B4-BE49-F238E27FC236}">
                <a16:creationId xmlns:a16="http://schemas.microsoft.com/office/drawing/2014/main" id="{FE898952-1E00-9DEE-F4C1-D7BCC9A6E4E9}"/>
              </a:ext>
            </a:extLst>
          </p:cNvPr>
          <p:cNvSpPr/>
          <p:nvPr/>
        </p:nvSpPr>
        <p:spPr>
          <a:xfrm>
            <a:off x="2368748" y="4677966"/>
            <a:ext cx="7777758" cy="705088"/>
          </a:xfrm>
          <a:prstGeom prst="rect">
            <a:avLst/>
          </a:prstGeom>
          <a:noFill/>
          <a:ln/>
        </p:spPr>
        <p:txBody>
          <a:bodyPr wrap="square" rtlCol="0" anchor="t"/>
          <a:lstStyle/>
          <a:p>
            <a:pPr marL="0" indent="0" algn="l">
              <a:lnSpc>
                <a:spcPts val="2776"/>
              </a:lnSpc>
              <a:buNone/>
            </a:pPr>
            <a:r>
              <a:rPr lang="en-US" sz="1735" dirty="0">
                <a:solidFill>
                  <a:srgbClr val="FFFFFF"/>
                </a:solidFill>
                <a:latin typeface="PT Sans" pitchFamily="34" charset="0"/>
                <a:ea typeface="PT Sans" pitchFamily="34" charset="-122"/>
                <a:cs typeface="PT Sans" pitchFamily="34" charset="-120"/>
              </a:rPr>
              <a:t>Future plans to integrate artificial intelligence for advanced data analysis and predictive modeling.</a:t>
            </a:r>
            <a:endParaRPr lang="en-US" sz="1735" dirty="0"/>
          </a:p>
        </p:txBody>
      </p:sp>
      <p:sp>
        <p:nvSpPr>
          <p:cNvPr id="17" name="Shape 13">
            <a:extLst>
              <a:ext uri="{FF2B5EF4-FFF2-40B4-BE49-F238E27FC236}">
                <a16:creationId xmlns:a16="http://schemas.microsoft.com/office/drawing/2014/main" id="{25B10A62-066F-0D89-0630-F5A69054AFB1}"/>
              </a:ext>
            </a:extLst>
          </p:cNvPr>
          <p:cNvSpPr/>
          <p:nvPr/>
        </p:nvSpPr>
        <p:spPr>
          <a:xfrm>
            <a:off x="1404699" y="6229767"/>
            <a:ext cx="771168" cy="27503"/>
          </a:xfrm>
          <a:prstGeom prst="rect">
            <a:avLst/>
          </a:prstGeom>
          <a:solidFill>
            <a:srgbClr val="DD785E"/>
          </a:solidFill>
          <a:ln/>
        </p:spPr>
        <p:txBody>
          <a:bodyPr/>
          <a:lstStyle/>
          <a:p>
            <a:endParaRPr lang="en-IN"/>
          </a:p>
        </p:txBody>
      </p:sp>
      <p:sp>
        <p:nvSpPr>
          <p:cNvPr id="18" name="Shape 14">
            <a:extLst>
              <a:ext uri="{FF2B5EF4-FFF2-40B4-BE49-F238E27FC236}">
                <a16:creationId xmlns:a16="http://schemas.microsoft.com/office/drawing/2014/main" id="{B7A81989-4439-7817-F6C0-1FB922BEC049}"/>
              </a:ext>
            </a:extLst>
          </p:cNvPr>
          <p:cNvSpPr/>
          <p:nvPr/>
        </p:nvSpPr>
        <p:spPr>
          <a:xfrm>
            <a:off x="908923" y="5995749"/>
            <a:ext cx="495776" cy="495776"/>
          </a:xfrm>
          <a:prstGeom prst="roundRect">
            <a:avLst>
              <a:gd name="adj" fmla="val 80006"/>
            </a:avLst>
          </a:prstGeom>
          <a:solidFill>
            <a:srgbClr val="00002E"/>
          </a:solidFill>
          <a:ln w="27503">
            <a:solidFill>
              <a:srgbClr val="DD785E"/>
            </a:solidFill>
            <a:prstDash val="solid"/>
          </a:ln>
        </p:spPr>
        <p:txBody>
          <a:bodyPr/>
          <a:lstStyle/>
          <a:p>
            <a:endParaRPr lang="en-IN"/>
          </a:p>
        </p:txBody>
      </p:sp>
      <p:sp>
        <p:nvSpPr>
          <p:cNvPr id="19" name="Text 15">
            <a:extLst>
              <a:ext uri="{FF2B5EF4-FFF2-40B4-BE49-F238E27FC236}">
                <a16:creationId xmlns:a16="http://schemas.microsoft.com/office/drawing/2014/main" id="{E65B7BD7-CE1D-69D9-7AD3-477B691FE83D}"/>
              </a:ext>
            </a:extLst>
          </p:cNvPr>
          <p:cNvSpPr/>
          <p:nvPr/>
        </p:nvSpPr>
        <p:spPr>
          <a:xfrm>
            <a:off x="1057632" y="6037064"/>
            <a:ext cx="198239" cy="413147"/>
          </a:xfrm>
          <a:prstGeom prst="rect">
            <a:avLst/>
          </a:prstGeom>
          <a:noFill/>
          <a:ln/>
        </p:spPr>
        <p:txBody>
          <a:bodyPr wrap="none" rtlCol="0" anchor="t"/>
          <a:lstStyle/>
          <a:p>
            <a:pPr marL="0" indent="0" algn="ctr">
              <a:lnSpc>
                <a:spcPts val="3253"/>
              </a:lnSpc>
              <a:buNone/>
            </a:pPr>
            <a:r>
              <a:rPr lang="en-US" sz="2603" b="1" dirty="0">
                <a:solidFill>
                  <a:srgbClr val="DD785E"/>
                </a:solidFill>
                <a:latin typeface="Nunito" pitchFamily="34" charset="0"/>
                <a:ea typeface="Nunito" pitchFamily="34" charset="-122"/>
                <a:cs typeface="Nunito" pitchFamily="34" charset="-120"/>
              </a:rPr>
              <a:t>3</a:t>
            </a:r>
            <a:endParaRPr lang="en-US" sz="2603" dirty="0"/>
          </a:p>
        </p:txBody>
      </p:sp>
      <p:sp>
        <p:nvSpPr>
          <p:cNvPr id="20" name="Text 16">
            <a:extLst>
              <a:ext uri="{FF2B5EF4-FFF2-40B4-BE49-F238E27FC236}">
                <a16:creationId xmlns:a16="http://schemas.microsoft.com/office/drawing/2014/main" id="{61DD265D-90BE-22DD-8891-7367BF4C142C}"/>
              </a:ext>
            </a:extLst>
          </p:cNvPr>
          <p:cNvSpPr/>
          <p:nvPr/>
        </p:nvSpPr>
        <p:spPr>
          <a:xfrm>
            <a:off x="2368748" y="6043851"/>
            <a:ext cx="3097649" cy="344329"/>
          </a:xfrm>
          <a:prstGeom prst="rect">
            <a:avLst/>
          </a:prstGeom>
          <a:noFill/>
          <a:ln/>
        </p:spPr>
        <p:txBody>
          <a:bodyPr wrap="none" rtlCol="0" anchor="t"/>
          <a:lstStyle/>
          <a:p>
            <a:pPr marL="0" indent="0" algn="l">
              <a:lnSpc>
                <a:spcPts val="2711"/>
              </a:lnSpc>
              <a:buNone/>
            </a:pPr>
            <a:r>
              <a:rPr lang="en-US" sz="2169" b="1" dirty="0">
                <a:solidFill>
                  <a:srgbClr val="DD785E"/>
                </a:solidFill>
                <a:latin typeface="Nunito" pitchFamily="34" charset="0"/>
                <a:ea typeface="Nunito" pitchFamily="34" charset="-122"/>
                <a:cs typeface="Nunito" pitchFamily="34" charset="-120"/>
              </a:rPr>
              <a:t>Community Engagement</a:t>
            </a:r>
            <a:endParaRPr lang="en-US" sz="2169" dirty="0"/>
          </a:p>
        </p:txBody>
      </p:sp>
      <p:sp>
        <p:nvSpPr>
          <p:cNvPr id="21" name="Text 17">
            <a:extLst>
              <a:ext uri="{FF2B5EF4-FFF2-40B4-BE49-F238E27FC236}">
                <a16:creationId xmlns:a16="http://schemas.microsoft.com/office/drawing/2014/main" id="{87546942-CBC8-A8F5-3CB1-9F9498A1439A}"/>
              </a:ext>
            </a:extLst>
          </p:cNvPr>
          <p:cNvSpPr/>
          <p:nvPr/>
        </p:nvSpPr>
        <p:spPr>
          <a:xfrm>
            <a:off x="2368748" y="6520339"/>
            <a:ext cx="7777758" cy="705088"/>
          </a:xfrm>
          <a:prstGeom prst="rect">
            <a:avLst/>
          </a:prstGeom>
          <a:noFill/>
          <a:ln/>
        </p:spPr>
        <p:txBody>
          <a:bodyPr wrap="square" rtlCol="0" anchor="t"/>
          <a:lstStyle/>
          <a:p>
            <a:pPr marL="0" indent="0" algn="l">
              <a:lnSpc>
                <a:spcPts val="2776"/>
              </a:lnSpc>
              <a:buNone/>
            </a:pPr>
            <a:r>
              <a:rPr lang="en-US" sz="1735" dirty="0">
                <a:solidFill>
                  <a:srgbClr val="FFFFFF"/>
                </a:solidFill>
                <a:latin typeface="PT Sans" pitchFamily="34" charset="0"/>
                <a:ea typeface="PT Sans" pitchFamily="34" charset="-122"/>
                <a:cs typeface="PT Sans" pitchFamily="34" charset="-120"/>
              </a:rPr>
              <a:t>Focus on engaging communities in utilizing and benefiting from the monitoring technology.</a:t>
            </a:r>
            <a:endParaRPr lang="en-US" sz="1735" dirty="0"/>
          </a:p>
        </p:txBody>
      </p:sp>
    </p:spTree>
    <p:extLst>
      <p:ext uri="{BB962C8B-B14F-4D97-AF65-F5344CB8AC3E}">
        <p14:creationId xmlns:p14="http://schemas.microsoft.com/office/powerpoint/2010/main" val="330956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a:extLst>
              <a:ext uri="{FF2B5EF4-FFF2-40B4-BE49-F238E27FC236}">
                <a16:creationId xmlns:a16="http://schemas.microsoft.com/office/drawing/2014/main" id="{60423816-1430-9236-1C41-E3327754D2F5}"/>
              </a:ext>
            </a:extLst>
          </p:cNvPr>
          <p:cNvPicPr>
            <a:picLocks noChangeAspect="1"/>
          </p:cNvPicPr>
          <p:nvPr/>
        </p:nvPicPr>
        <p:blipFill>
          <a:blip r:embed="rId2"/>
          <a:stretch>
            <a:fillRect/>
          </a:stretch>
        </p:blipFill>
        <p:spPr>
          <a:xfrm>
            <a:off x="0" y="0"/>
            <a:ext cx="14630400" cy="8229600"/>
          </a:xfrm>
          <a:prstGeom prst="rect">
            <a:avLst/>
          </a:prstGeom>
        </p:spPr>
      </p:pic>
      <p:sp>
        <p:nvSpPr>
          <p:cNvPr id="2" name="Shape 0">
            <a:extLst>
              <a:ext uri="{FF2B5EF4-FFF2-40B4-BE49-F238E27FC236}">
                <a16:creationId xmlns:a16="http://schemas.microsoft.com/office/drawing/2014/main" id="{22D33774-3573-19EB-1664-F58DCA6B9226}"/>
              </a:ext>
            </a:extLst>
          </p:cNvPr>
          <p:cNvSpPr/>
          <p:nvPr/>
        </p:nvSpPr>
        <p:spPr>
          <a:xfrm>
            <a:off x="0" y="0"/>
            <a:ext cx="14630400" cy="8229600"/>
          </a:xfrm>
          <a:prstGeom prst="rect">
            <a:avLst/>
          </a:prstGeom>
          <a:solidFill>
            <a:srgbClr val="00002E">
              <a:alpha val="75000"/>
            </a:srgbClr>
          </a:solidFill>
          <a:ln/>
        </p:spPr>
        <p:txBody>
          <a:bodyPr/>
          <a:lstStyle/>
          <a:p>
            <a:endParaRPr lang="en-IN" dirty="0"/>
          </a:p>
        </p:txBody>
      </p:sp>
      <p:grpSp>
        <p:nvGrpSpPr>
          <p:cNvPr id="10" name="Group 9">
            <a:extLst>
              <a:ext uri="{FF2B5EF4-FFF2-40B4-BE49-F238E27FC236}">
                <a16:creationId xmlns:a16="http://schemas.microsoft.com/office/drawing/2014/main" id="{4F6B0C61-474A-1DA2-F9A0-F09887E5637F}"/>
              </a:ext>
            </a:extLst>
          </p:cNvPr>
          <p:cNvGrpSpPr/>
          <p:nvPr/>
        </p:nvGrpSpPr>
        <p:grpSpPr>
          <a:xfrm>
            <a:off x="681170" y="803582"/>
            <a:ext cx="7940042" cy="3348513"/>
            <a:chOff x="1005840" y="1714649"/>
            <a:chExt cx="7940042" cy="3348513"/>
          </a:xfrm>
        </p:grpSpPr>
        <p:sp>
          <p:nvSpPr>
            <p:cNvPr id="5" name="TextBox 4">
              <a:extLst>
                <a:ext uri="{FF2B5EF4-FFF2-40B4-BE49-F238E27FC236}">
                  <a16:creationId xmlns:a16="http://schemas.microsoft.com/office/drawing/2014/main" id="{3ECCEC4F-6CA2-9515-13FF-2669E98C734F}"/>
                </a:ext>
              </a:extLst>
            </p:cNvPr>
            <p:cNvSpPr txBox="1"/>
            <p:nvPr/>
          </p:nvSpPr>
          <p:spPr>
            <a:xfrm>
              <a:off x="1005840" y="1714649"/>
              <a:ext cx="4678680" cy="830997"/>
            </a:xfrm>
            <a:prstGeom prst="rect">
              <a:avLst/>
            </a:prstGeom>
            <a:noFill/>
          </p:spPr>
          <p:txBody>
            <a:bodyPr wrap="square" rtlCol="0">
              <a:spAutoFit/>
            </a:bodyPr>
            <a:lstStyle/>
            <a:p>
              <a:r>
                <a:rPr lang="en-IN" sz="2400" b="1" u="sng" dirty="0">
                  <a:solidFill>
                    <a:schemeClr val="bg1">
                      <a:lumMod val="95000"/>
                    </a:schemeClr>
                  </a:solidFill>
                </a:rPr>
                <a:t>SOJWAL KUTHE  – 211020059</a:t>
              </a:r>
            </a:p>
            <a:p>
              <a:endParaRPr lang="en-IN" sz="2400" b="1" u="sng" dirty="0">
                <a:solidFill>
                  <a:schemeClr val="bg1">
                    <a:lumMod val="95000"/>
                  </a:schemeClr>
                </a:solidFill>
              </a:endParaRPr>
            </a:p>
          </p:txBody>
        </p:sp>
        <p:sp>
          <p:nvSpPr>
            <p:cNvPr id="6" name="TextBox 5">
              <a:extLst>
                <a:ext uri="{FF2B5EF4-FFF2-40B4-BE49-F238E27FC236}">
                  <a16:creationId xmlns:a16="http://schemas.microsoft.com/office/drawing/2014/main" id="{BFAE1F01-F149-74E1-3E17-DD3B8B077B7E}"/>
                </a:ext>
              </a:extLst>
            </p:cNvPr>
            <p:cNvSpPr txBox="1"/>
            <p:nvPr/>
          </p:nvSpPr>
          <p:spPr>
            <a:xfrm>
              <a:off x="1005840" y="2477839"/>
              <a:ext cx="7940042" cy="2585323"/>
            </a:xfrm>
            <a:prstGeom prst="rect">
              <a:avLst/>
            </a:prstGeom>
            <a:noFill/>
          </p:spPr>
          <p:txBody>
            <a:bodyPr wrap="square" rtlCol="0">
              <a:spAutoFit/>
            </a:bodyPr>
            <a:lstStyle/>
            <a:p>
              <a:r>
                <a:rPr lang="en-IN" b="1" dirty="0">
                  <a:solidFill>
                    <a:schemeClr val="accent6">
                      <a:lumMod val="40000"/>
                      <a:lumOff val="60000"/>
                    </a:schemeClr>
                  </a:solidFill>
                </a:rPr>
                <a:t>SOFTWARE SECTION -  </a:t>
              </a:r>
              <a:r>
                <a:rPr lang="en-IN" dirty="0">
                  <a:solidFill>
                    <a:schemeClr val="accent6">
                      <a:lumMod val="40000"/>
                      <a:lumOff val="60000"/>
                    </a:schemeClr>
                  </a:solidFill>
                </a:rPr>
                <a:t>INSTALLED</a:t>
              </a:r>
              <a:r>
                <a:rPr lang="en-IN" b="1" dirty="0">
                  <a:solidFill>
                    <a:schemeClr val="accent6">
                      <a:lumMod val="40000"/>
                      <a:lumOff val="60000"/>
                    </a:schemeClr>
                  </a:solidFill>
                </a:rPr>
                <a:t> </a:t>
              </a:r>
              <a:r>
                <a:rPr lang="en-IN" dirty="0">
                  <a:solidFill>
                    <a:schemeClr val="accent6">
                      <a:lumMod val="40000"/>
                      <a:lumOff val="60000"/>
                    </a:schemeClr>
                  </a:solidFill>
                </a:rPr>
                <a:t>ALL THE NECESSARY LIBRARIES REQUIRED FOR CALCULATION OF AIR QUALITY INDEX</a:t>
              </a:r>
            </a:p>
            <a:p>
              <a:r>
                <a:rPr lang="en-IN" dirty="0">
                  <a:solidFill>
                    <a:schemeClr val="accent6">
                      <a:lumMod val="40000"/>
                      <a:lumOff val="60000"/>
                    </a:schemeClr>
                  </a:solidFill>
                </a:rPr>
                <a:t>WRITTEN PYTHON SCRIPTS TO READ DATA FROM SENSORS .</a:t>
              </a:r>
            </a:p>
            <a:p>
              <a:r>
                <a:rPr lang="en-IN" dirty="0">
                  <a:solidFill>
                    <a:schemeClr val="accent6">
                      <a:lumMod val="40000"/>
                      <a:lumOff val="60000"/>
                    </a:schemeClr>
                  </a:solidFill>
                </a:rPr>
                <a:t>ENSURED THAT THE DATA COLLECTED FROM  SENSORS ARE IN CORRECT FORM AND HAS WRITTEN ALGORITHM FOR CALCULATING AQI,  ALSO MADE CHANGES IN DATA OBTAINED AND TRANSOFED INTO FORM FOR IMPLEMENTING INTO AQI FORMULA , SET THE THRESHOLD FOR THE SENSORS AND RANGES TO SHOW WHETHER AQI CALCULATED IS SAFE FOR HUMANS </a:t>
              </a:r>
              <a:endParaRPr lang="en-IN" dirty="0">
                <a:solidFill>
                  <a:schemeClr val="bg1">
                    <a:lumMod val="95000"/>
                  </a:schemeClr>
                </a:solidFill>
              </a:endParaRPr>
            </a:p>
            <a:p>
              <a:r>
                <a:rPr lang="en-IN" dirty="0">
                  <a:solidFill>
                    <a:schemeClr val="bg1">
                      <a:lumMod val="95000"/>
                    </a:schemeClr>
                  </a:solidFill>
                </a:rPr>
                <a:t> </a:t>
              </a:r>
            </a:p>
          </p:txBody>
        </p:sp>
      </p:grpSp>
      <p:grpSp>
        <p:nvGrpSpPr>
          <p:cNvPr id="11" name="Group 10">
            <a:extLst>
              <a:ext uri="{FF2B5EF4-FFF2-40B4-BE49-F238E27FC236}">
                <a16:creationId xmlns:a16="http://schemas.microsoft.com/office/drawing/2014/main" id="{DD75DC41-4820-B7D7-1688-528633EDF842}"/>
              </a:ext>
            </a:extLst>
          </p:cNvPr>
          <p:cNvGrpSpPr/>
          <p:nvPr/>
        </p:nvGrpSpPr>
        <p:grpSpPr>
          <a:xfrm>
            <a:off x="681170" y="4759686"/>
            <a:ext cx="7940042" cy="2862322"/>
            <a:chOff x="1005840" y="4856855"/>
            <a:chExt cx="7940042" cy="2862322"/>
          </a:xfrm>
        </p:grpSpPr>
        <p:sp>
          <p:nvSpPr>
            <p:cNvPr id="7" name="TextBox 6">
              <a:extLst>
                <a:ext uri="{FF2B5EF4-FFF2-40B4-BE49-F238E27FC236}">
                  <a16:creationId xmlns:a16="http://schemas.microsoft.com/office/drawing/2014/main" id="{485BD780-ED99-3F67-F554-2D6DF78FE2B2}"/>
                </a:ext>
              </a:extLst>
            </p:cNvPr>
            <p:cNvSpPr txBox="1"/>
            <p:nvPr/>
          </p:nvSpPr>
          <p:spPr>
            <a:xfrm>
              <a:off x="1005840" y="4856855"/>
              <a:ext cx="4678680" cy="830997"/>
            </a:xfrm>
            <a:prstGeom prst="rect">
              <a:avLst/>
            </a:prstGeom>
            <a:noFill/>
          </p:spPr>
          <p:txBody>
            <a:bodyPr wrap="square" rtlCol="0">
              <a:spAutoFit/>
            </a:bodyPr>
            <a:lstStyle/>
            <a:p>
              <a:r>
                <a:rPr lang="en-IN" sz="2400" b="1" u="sng" dirty="0">
                  <a:solidFill>
                    <a:schemeClr val="bg1">
                      <a:lumMod val="95000"/>
                    </a:schemeClr>
                  </a:solidFill>
                </a:rPr>
                <a:t>SAMEER BONDHATE  – 211060065</a:t>
              </a:r>
            </a:p>
            <a:p>
              <a:endParaRPr lang="en-IN" sz="2400" b="1" u="sng" dirty="0">
                <a:solidFill>
                  <a:schemeClr val="bg1">
                    <a:lumMod val="95000"/>
                  </a:schemeClr>
                </a:solidFill>
              </a:endParaRPr>
            </a:p>
          </p:txBody>
        </p:sp>
        <p:sp>
          <p:nvSpPr>
            <p:cNvPr id="8" name="TextBox 7">
              <a:extLst>
                <a:ext uri="{FF2B5EF4-FFF2-40B4-BE49-F238E27FC236}">
                  <a16:creationId xmlns:a16="http://schemas.microsoft.com/office/drawing/2014/main" id="{9FF0E3D5-DB02-90A4-2174-B7D09DD68672}"/>
                </a:ext>
              </a:extLst>
            </p:cNvPr>
            <p:cNvSpPr txBox="1"/>
            <p:nvPr/>
          </p:nvSpPr>
          <p:spPr>
            <a:xfrm>
              <a:off x="1005840" y="5687852"/>
              <a:ext cx="7940042" cy="2031325"/>
            </a:xfrm>
            <a:prstGeom prst="rect">
              <a:avLst/>
            </a:prstGeom>
            <a:noFill/>
          </p:spPr>
          <p:txBody>
            <a:bodyPr wrap="square" rtlCol="0">
              <a:spAutoFit/>
            </a:bodyPr>
            <a:lstStyle/>
            <a:p>
              <a:r>
                <a:rPr lang="en-IN" b="1" dirty="0">
                  <a:solidFill>
                    <a:schemeClr val="accent6">
                      <a:lumMod val="40000"/>
                      <a:lumOff val="60000"/>
                    </a:schemeClr>
                  </a:solidFill>
                </a:rPr>
                <a:t>DATA VISUALIZATION AND ANALYSIS –  </a:t>
              </a:r>
              <a:r>
                <a:rPr lang="en-IN" dirty="0">
                  <a:solidFill>
                    <a:schemeClr val="accent6">
                      <a:lumMod val="40000"/>
                      <a:lumOff val="60000"/>
                    </a:schemeClr>
                  </a:solidFill>
                </a:rPr>
                <a:t>MANGED THE STORING OF DATA IN SYSTEMATIC FORM AND HANDLING THE ERRORS OBTAINS , ALSO THE ANALYSIS OF DATA BY MAKING DATA READILY AVAILABLE AFTER RUNNING THE SYSTEM.</a:t>
              </a:r>
            </a:p>
            <a:p>
              <a:r>
                <a:rPr lang="en-IN" dirty="0">
                  <a:solidFill>
                    <a:schemeClr val="accent6">
                      <a:lumMod val="40000"/>
                      <a:lumOff val="60000"/>
                    </a:schemeClr>
                  </a:solidFill>
                </a:rPr>
                <a:t>MADE DATA UNDERSTANDABEL BY VISUALIZATION  INTO GRAPHICAL FORMAT AND MADE DASHBOARD FOR LIVE MONITORING OF  DATA . MADE NECCESARY CHANGES IN CODE  TO SEND DATA TO REMOTE DEVICE .    </a:t>
              </a:r>
              <a:endParaRPr lang="en-IN" dirty="0">
                <a:solidFill>
                  <a:schemeClr val="bg1">
                    <a:lumMod val="95000"/>
                  </a:schemeClr>
                </a:solidFill>
              </a:endParaRPr>
            </a:p>
            <a:p>
              <a:r>
                <a:rPr lang="en-IN" dirty="0">
                  <a:solidFill>
                    <a:schemeClr val="bg1">
                      <a:lumMod val="95000"/>
                    </a:schemeClr>
                  </a:solidFill>
                </a:rPr>
                <a:t> </a:t>
              </a:r>
            </a:p>
          </p:txBody>
        </p:sp>
      </p:grpSp>
      <p:pic>
        <p:nvPicPr>
          <p:cNvPr id="5122" name="Picture 2" descr="What is the Future of Software Engineering? | Baylor University">
            <a:extLst>
              <a:ext uri="{FF2B5EF4-FFF2-40B4-BE49-F238E27FC236}">
                <a16:creationId xmlns:a16="http://schemas.microsoft.com/office/drawing/2014/main" id="{88908A87-47EA-E0C3-39F2-52A0CA2191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871337">
            <a:off x="9147624" y="593980"/>
            <a:ext cx="4599862" cy="240726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5124" name="Picture 4" descr="Data Visualization in Mobile Apps: The Best Examples">
            <a:extLst>
              <a:ext uri="{FF2B5EF4-FFF2-40B4-BE49-F238E27FC236}">
                <a16:creationId xmlns:a16="http://schemas.microsoft.com/office/drawing/2014/main" id="{96A67C2C-C3E8-DEFB-DB3D-DBD8D64B88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716407">
            <a:off x="9505052" y="5176838"/>
            <a:ext cx="4284351" cy="240726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7276407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a:extLst>
              <a:ext uri="{FF2B5EF4-FFF2-40B4-BE49-F238E27FC236}">
                <a16:creationId xmlns:a16="http://schemas.microsoft.com/office/drawing/2014/main" id="{8A48168B-387E-0D25-F6B8-F0BAC41543B0}"/>
              </a:ext>
            </a:extLst>
          </p:cNvPr>
          <p:cNvPicPr>
            <a:picLocks noChangeAspect="1"/>
          </p:cNvPicPr>
          <p:nvPr/>
        </p:nvPicPr>
        <p:blipFill>
          <a:blip r:embed="rId2"/>
          <a:stretch>
            <a:fillRect/>
          </a:stretch>
        </p:blipFill>
        <p:spPr>
          <a:xfrm>
            <a:off x="0" y="0"/>
            <a:ext cx="14630400" cy="8229600"/>
          </a:xfrm>
          <a:prstGeom prst="rect">
            <a:avLst/>
          </a:prstGeom>
        </p:spPr>
      </p:pic>
      <p:sp>
        <p:nvSpPr>
          <p:cNvPr id="2" name="Shape 0">
            <a:extLst>
              <a:ext uri="{FF2B5EF4-FFF2-40B4-BE49-F238E27FC236}">
                <a16:creationId xmlns:a16="http://schemas.microsoft.com/office/drawing/2014/main" id="{7D676B46-B568-77C4-E325-5AFBF0886F87}"/>
              </a:ext>
            </a:extLst>
          </p:cNvPr>
          <p:cNvSpPr/>
          <p:nvPr/>
        </p:nvSpPr>
        <p:spPr>
          <a:xfrm>
            <a:off x="0" y="94862"/>
            <a:ext cx="14630400" cy="8229600"/>
          </a:xfrm>
          <a:prstGeom prst="rect">
            <a:avLst/>
          </a:prstGeom>
          <a:solidFill>
            <a:srgbClr val="00002E">
              <a:alpha val="75000"/>
            </a:srgbClr>
          </a:solidFill>
          <a:ln/>
        </p:spPr>
        <p:txBody>
          <a:bodyPr/>
          <a:lstStyle/>
          <a:p>
            <a:endParaRPr lang="en-IN" dirty="0"/>
          </a:p>
        </p:txBody>
      </p:sp>
      <p:sp>
        <p:nvSpPr>
          <p:cNvPr id="5" name="TextBox 4">
            <a:extLst>
              <a:ext uri="{FF2B5EF4-FFF2-40B4-BE49-F238E27FC236}">
                <a16:creationId xmlns:a16="http://schemas.microsoft.com/office/drawing/2014/main" id="{BFD1ADBF-7752-4B9E-7783-6AAD085AD9B6}"/>
              </a:ext>
            </a:extLst>
          </p:cNvPr>
          <p:cNvSpPr txBox="1"/>
          <p:nvPr/>
        </p:nvSpPr>
        <p:spPr>
          <a:xfrm>
            <a:off x="899160" y="1634102"/>
            <a:ext cx="4678680" cy="830997"/>
          </a:xfrm>
          <a:prstGeom prst="rect">
            <a:avLst/>
          </a:prstGeom>
          <a:noFill/>
        </p:spPr>
        <p:txBody>
          <a:bodyPr wrap="square" rtlCol="0">
            <a:spAutoFit/>
          </a:bodyPr>
          <a:lstStyle/>
          <a:p>
            <a:r>
              <a:rPr lang="en-IN" sz="2400" b="1" u="sng" dirty="0">
                <a:solidFill>
                  <a:schemeClr val="bg1">
                    <a:lumMod val="95000"/>
                  </a:schemeClr>
                </a:solidFill>
              </a:rPr>
              <a:t>ARCHIT KHOBRAGADE – 211060015</a:t>
            </a:r>
          </a:p>
          <a:p>
            <a:endParaRPr lang="en-IN" sz="2400" b="1" u="sng" dirty="0">
              <a:solidFill>
                <a:schemeClr val="bg1">
                  <a:lumMod val="95000"/>
                </a:schemeClr>
              </a:solidFill>
            </a:endParaRPr>
          </a:p>
        </p:txBody>
      </p:sp>
      <p:sp>
        <p:nvSpPr>
          <p:cNvPr id="6" name="TextBox 5">
            <a:extLst>
              <a:ext uri="{FF2B5EF4-FFF2-40B4-BE49-F238E27FC236}">
                <a16:creationId xmlns:a16="http://schemas.microsoft.com/office/drawing/2014/main" id="{A151CBA9-BE5D-A6B2-B39E-3B7E53C4DE78}"/>
              </a:ext>
            </a:extLst>
          </p:cNvPr>
          <p:cNvSpPr txBox="1"/>
          <p:nvPr/>
        </p:nvSpPr>
        <p:spPr>
          <a:xfrm>
            <a:off x="899160" y="2506856"/>
            <a:ext cx="9631680" cy="2862322"/>
          </a:xfrm>
          <a:prstGeom prst="rect">
            <a:avLst/>
          </a:prstGeom>
          <a:noFill/>
        </p:spPr>
        <p:txBody>
          <a:bodyPr wrap="square" rtlCol="0">
            <a:spAutoFit/>
          </a:bodyPr>
          <a:lstStyle/>
          <a:p>
            <a:r>
              <a:rPr lang="en-IN" b="1" dirty="0">
                <a:solidFill>
                  <a:schemeClr val="accent6">
                    <a:lumMod val="40000"/>
                    <a:lumOff val="60000"/>
                  </a:schemeClr>
                </a:solidFill>
              </a:rPr>
              <a:t>COMPONENT  SELECTION  </a:t>
            </a:r>
            <a:r>
              <a:rPr lang="en-IN" dirty="0">
                <a:solidFill>
                  <a:schemeClr val="accent6">
                    <a:lumMod val="40000"/>
                    <a:lumOff val="60000"/>
                  </a:schemeClr>
                </a:solidFill>
              </a:rPr>
              <a:t>- DONE RESEARCH ON VARIOUS COMPONENTS REQUIRED AND NECESSARY FOR THE PROJECTS</a:t>
            </a:r>
          </a:p>
          <a:p>
            <a:r>
              <a:rPr lang="en-IN" dirty="0">
                <a:solidFill>
                  <a:schemeClr val="accent6">
                    <a:lumMod val="40000"/>
                    <a:lumOff val="60000"/>
                  </a:schemeClr>
                </a:solidFill>
              </a:rPr>
              <a:t>ANALYZING WHETER GIVEN COMPONET CAN INTERFACE WITH OTHER COMPONETS AND WHICH ONES ARE CHEAPS ONES , WHICH CAN BE READILY AVAILABALE , AND WHICH PARAMETER ARE NECESSARY FOR MEASURING AQI AND WHICH SENSOR WE ARE GOING TO USE</a:t>
            </a:r>
          </a:p>
          <a:p>
            <a:r>
              <a:rPr lang="en-IN" b="1" dirty="0">
                <a:solidFill>
                  <a:schemeClr val="accent6">
                    <a:lumMod val="40000"/>
                    <a:lumOff val="60000"/>
                  </a:schemeClr>
                </a:solidFill>
              </a:rPr>
              <a:t>HARDWARE PROCUREMENT  </a:t>
            </a:r>
            <a:r>
              <a:rPr lang="en-IN" dirty="0">
                <a:solidFill>
                  <a:schemeClr val="accent6">
                    <a:lumMod val="40000"/>
                    <a:lumOff val="60000"/>
                  </a:schemeClr>
                </a:solidFill>
              </a:rPr>
              <a:t>-  CHOOSING THE RIGHT HARDWARE COMPONENT , CHECKING THEIR PARAMETERS AND RANGE, DONE THE CALIBRATION AND TESTING OF THE OVERALL SENSOR AFTER MADE</a:t>
            </a:r>
          </a:p>
          <a:p>
            <a:endParaRPr lang="en-IN" dirty="0">
              <a:solidFill>
                <a:schemeClr val="bg1">
                  <a:lumMod val="95000"/>
                </a:schemeClr>
              </a:solidFill>
            </a:endParaRPr>
          </a:p>
          <a:p>
            <a:endParaRPr lang="en-IN" dirty="0">
              <a:solidFill>
                <a:schemeClr val="bg1">
                  <a:lumMod val="95000"/>
                </a:schemeClr>
              </a:solidFill>
            </a:endParaRPr>
          </a:p>
        </p:txBody>
      </p:sp>
      <p:sp>
        <p:nvSpPr>
          <p:cNvPr id="8" name="TextBox 7">
            <a:extLst>
              <a:ext uri="{FF2B5EF4-FFF2-40B4-BE49-F238E27FC236}">
                <a16:creationId xmlns:a16="http://schemas.microsoft.com/office/drawing/2014/main" id="{6A2B4F97-160D-8080-4A3E-32B8E908F393}"/>
              </a:ext>
            </a:extLst>
          </p:cNvPr>
          <p:cNvSpPr txBox="1"/>
          <p:nvPr/>
        </p:nvSpPr>
        <p:spPr>
          <a:xfrm>
            <a:off x="1005840" y="5001111"/>
            <a:ext cx="4678680" cy="830997"/>
          </a:xfrm>
          <a:prstGeom prst="rect">
            <a:avLst/>
          </a:prstGeom>
          <a:noFill/>
        </p:spPr>
        <p:txBody>
          <a:bodyPr wrap="square" rtlCol="0">
            <a:spAutoFit/>
          </a:bodyPr>
          <a:lstStyle/>
          <a:p>
            <a:r>
              <a:rPr lang="en-IN" sz="2400" b="1" u="sng" dirty="0">
                <a:solidFill>
                  <a:schemeClr val="bg1">
                    <a:lumMod val="95000"/>
                  </a:schemeClr>
                </a:solidFill>
              </a:rPr>
              <a:t>HARSHAY DHARADE – 211060055</a:t>
            </a:r>
          </a:p>
          <a:p>
            <a:endParaRPr lang="en-IN" sz="2400" b="1" u="sng" dirty="0">
              <a:solidFill>
                <a:schemeClr val="bg1">
                  <a:lumMod val="95000"/>
                </a:schemeClr>
              </a:solidFill>
            </a:endParaRPr>
          </a:p>
        </p:txBody>
      </p:sp>
      <p:sp>
        <p:nvSpPr>
          <p:cNvPr id="9" name="TextBox 8">
            <a:extLst>
              <a:ext uri="{FF2B5EF4-FFF2-40B4-BE49-F238E27FC236}">
                <a16:creationId xmlns:a16="http://schemas.microsoft.com/office/drawing/2014/main" id="{0B696B82-C6EE-F882-F4DC-85E98D680B04}"/>
              </a:ext>
            </a:extLst>
          </p:cNvPr>
          <p:cNvSpPr txBox="1"/>
          <p:nvPr/>
        </p:nvSpPr>
        <p:spPr>
          <a:xfrm>
            <a:off x="899160" y="5917672"/>
            <a:ext cx="8808720" cy="1477328"/>
          </a:xfrm>
          <a:prstGeom prst="rect">
            <a:avLst/>
          </a:prstGeom>
          <a:noFill/>
        </p:spPr>
        <p:txBody>
          <a:bodyPr wrap="square" rtlCol="0">
            <a:spAutoFit/>
          </a:bodyPr>
          <a:lstStyle/>
          <a:p>
            <a:r>
              <a:rPr lang="en-IN" b="1" dirty="0">
                <a:solidFill>
                  <a:schemeClr val="accent6">
                    <a:lumMod val="40000"/>
                    <a:lumOff val="60000"/>
                  </a:schemeClr>
                </a:solidFill>
              </a:rPr>
              <a:t>HARDWARE ASSEMBLY </a:t>
            </a:r>
            <a:r>
              <a:rPr lang="en-IN" dirty="0">
                <a:solidFill>
                  <a:schemeClr val="accent6">
                    <a:lumMod val="40000"/>
                    <a:lumOff val="60000"/>
                  </a:schemeClr>
                </a:solidFill>
              </a:rPr>
              <a:t>– DONE THE CONNECTION OF HARDWARE COMPONENTS AND SET UP ALL THE WIRING OF THE CIRCUITRY AND ENSURED THAT ALL COMPONETS ARE PROPERLY CONNECTED TOGETHER AND TESTED THE FUNCTIONING OF ALL THE COMPONETS </a:t>
            </a:r>
          </a:p>
          <a:p>
            <a:r>
              <a:rPr lang="en-IN" dirty="0">
                <a:solidFill>
                  <a:schemeClr val="accent6">
                    <a:lumMod val="40000"/>
                    <a:lumOff val="60000"/>
                  </a:schemeClr>
                </a:solidFill>
              </a:rPr>
              <a:t>SET UP THE RASPBERRY PI AND FLASH THE RASPIAN OS INTO THE RASPBERRY PI.</a:t>
            </a:r>
          </a:p>
          <a:p>
            <a:r>
              <a:rPr lang="en-IN" dirty="0">
                <a:solidFill>
                  <a:schemeClr val="accent6">
                    <a:lumMod val="40000"/>
                    <a:lumOff val="60000"/>
                  </a:schemeClr>
                </a:solidFill>
              </a:rPr>
              <a:t>SET UP RASPBERRY PI FOR PROGRAMMING</a:t>
            </a:r>
            <a:endParaRPr lang="en-IN" dirty="0">
              <a:solidFill>
                <a:schemeClr val="bg1">
                  <a:lumMod val="95000"/>
                </a:schemeClr>
              </a:solidFill>
            </a:endParaRPr>
          </a:p>
        </p:txBody>
      </p:sp>
      <p:pic>
        <p:nvPicPr>
          <p:cNvPr id="4098" name="Picture 2" descr="Scientist man, laptop and doing ...">
            <a:extLst>
              <a:ext uri="{FF2B5EF4-FFF2-40B4-BE49-F238E27FC236}">
                <a16:creationId xmlns:a16="http://schemas.microsoft.com/office/drawing/2014/main" id="{6306D2A2-F266-0974-D953-D40E951719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7527" y="1232386"/>
            <a:ext cx="3033713" cy="246542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100" name="Picture 4" descr="Electrical vs. Electronic Engineering ...">
            <a:extLst>
              <a:ext uri="{FF2B5EF4-FFF2-40B4-BE49-F238E27FC236}">
                <a16:creationId xmlns:a16="http://schemas.microsoft.com/office/drawing/2014/main" id="{0ACAD64D-F210-CEB0-1A0E-0868B6CF5C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18883" y="5074410"/>
            <a:ext cx="3843755" cy="263261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5253376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314ED0-4E7C-5D0E-A1E2-8FF5B137E9AA}"/>
              </a:ext>
            </a:extLst>
          </p:cNvPr>
          <p:cNvSpPr txBox="1"/>
          <p:nvPr/>
        </p:nvSpPr>
        <p:spPr>
          <a:xfrm>
            <a:off x="3992880" y="-2804100"/>
            <a:ext cx="6431280" cy="1569660"/>
          </a:xfrm>
          <a:prstGeom prst="rect">
            <a:avLst/>
          </a:prstGeom>
          <a:noFill/>
        </p:spPr>
        <p:txBody>
          <a:bodyPr wrap="square" rtlCol="0">
            <a:spAutoFit/>
          </a:bodyPr>
          <a:lstStyle/>
          <a:p>
            <a:r>
              <a:rPr lang="en-IN" sz="9600" dirty="0">
                <a:solidFill>
                  <a:schemeClr val="accent1">
                    <a:lumMod val="50000"/>
                  </a:schemeClr>
                </a:solidFill>
              </a:rPr>
              <a:t>THANK YOU </a:t>
            </a:r>
          </a:p>
        </p:txBody>
      </p:sp>
      <p:pic>
        <p:nvPicPr>
          <p:cNvPr id="6146" name="Picture 2" descr="Presentations make you nervous? Me too! And I love it ❤ | by Delia Gadea |  Medium">
            <a:extLst>
              <a:ext uri="{FF2B5EF4-FFF2-40B4-BE49-F238E27FC236}">
                <a16:creationId xmlns:a16="http://schemas.microsoft.com/office/drawing/2014/main" id="{5A41126D-10EF-E743-C811-7C57871E95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256" y="9034975"/>
            <a:ext cx="13928528" cy="5950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0989264"/>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Presentations make you nervous? Me too! And I love it ❤ | by Delia Gadea |  Medium">
            <a:extLst>
              <a:ext uri="{FF2B5EF4-FFF2-40B4-BE49-F238E27FC236}">
                <a16:creationId xmlns:a16="http://schemas.microsoft.com/office/drawing/2014/main" id="{53648FD5-9AB1-10D8-EBF9-A292B2FD31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936" y="2279333"/>
            <a:ext cx="13928528" cy="59502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F28F654-1D8E-2B13-DAE9-FCCFD1405DF0}"/>
              </a:ext>
            </a:extLst>
          </p:cNvPr>
          <p:cNvSpPr txBox="1"/>
          <p:nvPr/>
        </p:nvSpPr>
        <p:spPr>
          <a:xfrm>
            <a:off x="4099560" y="220454"/>
            <a:ext cx="6431280" cy="1569660"/>
          </a:xfrm>
          <a:prstGeom prst="rect">
            <a:avLst/>
          </a:prstGeom>
          <a:noFill/>
        </p:spPr>
        <p:txBody>
          <a:bodyPr wrap="square" rtlCol="0">
            <a:spAutoFit/>
          </a:bodyPr>
          <a:lstStyle/>
          <a:p>
            <a:r>
              <a:rPr lang="en-IN" sz="9600" dirty="0">
                <a:solidFill>
                  <a:schemeClr val="accent1">
                    <a:lumMod val="50000"/>
                  </a:schemeClr>
                </a:solidFill>
              </a:rPr>
              <a:t>THANK YOU </a:t>
            </a:r>
          </a:p>
        </p:txBody>
      </p:sp>
    </p:spTree>
    <p:extLst>
      <p:ext uri="{BB962C8B-B14F-4D97-AF65-F5344CB8AC3E}">
        <p14:creationId xmlns:p14="http://schemas.microsoft.com/office/powerpoint/2010/main" val="3516985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96EAF-BE26-268F-E247-0410AA9BCEC5}"/>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64AC59E8-B3DF-8AA8-34E3-2E2114D082D5}"/>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97B5BF9C-B9E8-E0D0-0BB8-7543EE134D8B}"/>
              </a:ext>
            </a:extLst>
          </p:cNvPr>
          <p:cNvSpPr/>
          <p:nvPr/>
        </p:nvSpPr>
        <p:spPr>
          <a:xfrm>
            <a:off x="0" y="0"/>
            <a:ext cx="14630400" cy="8229600"/>
          </a:xfrm>
          <a:prstGeom prst="rect">
            <a:avLst/>
          </a:prstGeom>
          <a:solidFill>
            <a:srgbClr val="00002E">
              <a:alpha val="75000"/>
            </a:srgbClr>
          </a:solidFill>
          <a:ln/>
        </p:spPr>
        <p:txBody>
          <a:bodyPr/>
          <a:lstStyle/>
          <a:p>
            <a:endParaRPr lang="en-IN"/>
          </a:p>
        </p:txBody>
      </p:sp>
      <p:sp>
        <p:nvSpPr>
          <p:cNvPr id="8" name="Text 5">
            <a:extLst>
              <a:ext uri="{FF2B5EF4-FFF2-40B4-BE49-F238E27FC236}">
                <a16:creationId xmlns:a16="http://schemas.microsoft.com/office/drawing/2014/main" id="{08E25695-56D5-A274-5BF7-CB32A1603BEF}"/>
              </a:ext>
            </a:extLst>
          </p:cNvPr>
          <p:cNvSpPr/>
          <p:nvPr/>
        </p:nvSpPr>
        <p:spPr>
          <a:xfrm>
            <a:off x="2626162" y="4320540"/>
            <a:ext cx="4463058" cy="355402"/>
          </a:xfrm>
          <a:prstGeom prst="rect">
            <a:avLst/>
          </a:prstGeom>
          <a:noFill/>
          <a:ln/>
        </p:spPr>
        <p:txBody>
          <a:bodyPr wrap="none" rtlCol="0" anchor="t"/>
          <a:lstStyle/>
          <a:p>
            <a:pPr marL="0" indent="0">
              <a:lnSpc>
                <a:spcPts val="2799"/>
              </a:lnSpc>
              <a:buNone/>
            </a:pPr>
            <a:endParaRPr lang="en-US" sz="1750" dirty="0"/>
          </a:p>
        </p:txBody>
      </p:sp>
      <p:sp>
        <p:nvSpPr>
          <p:cNvPr id="11" name="Text 8">
            <a:extLst>
              <a:ext uri="{FF2B5EF4-FFF2-40B4-BE49-F238E27FC236}">
                <a16:creationId xmlns:a16="http://schemas.microsoft.com/office/drawing/2014/main" id="{CE689778-A124-F470-2BD2-7EBB1B941161}"/>
              </a:ext>
            </a:extLst>
          </p:cNvPr>
          <p:cNvSpPr/>
          <p:nvPr/>
        </p:nvSpPr>
        <p:spPr>
          <a:xfrm>
            <a:off x="7541181" y="5668447"/>
            <a:ext cx="4463058" cy="1066205"/>
          </a:xfrm>
          <a:prstGeom prst="rect">
            <a:avLst/>
          </a:prstGeom>
          <a:noFill/>
          <a:ln/>
        </p:spPr>
        <p:txBody>
          <a:bodyPr wrap="square" rtlCol="0" anchor="t"/>
          <a:lstStyle/>
          <a:p>
            <a:pPr marL="0" indent="0">
              <a:lnSpc>
                <a:spcPts val="2799"/>
              </a:lnSpc>
              <a:buNone/>
            </a:pPr>
            <a:endParaRPr lang="en-US" sz="1750" dirty="0"/>
          </a:p>
        </p:txBody>
      </p:sp>
      <p:sp>
        <p:nvSpPr>
          <p:cNvPr id="7" name="TextBox 6">
            <a:extLst>
              <a:ext uri="{FF2B5EF4-FFF2-40B4-BE49-F238E27FC236}">
                <a16:creationId xmlns:a16="http://schemas.microsoft.com/office/drawing/2014/main" id="{D8F39CB1-0DA2-95D7-8331-1565BCC272A0}"/>
              </a:ext>
            </a:extLst>
          </p:cNvPr>
          <p:cNvSpPr txBox="1"/>
          <p:nvPr/>
        </p:nvSpPr>
        <p:spPr>
          <a:xfrm>
            <a:off x="820615" y="2930427"/>
            <a:ext cx="13106400" cy="1661993"/>
          </a:xfrm>
          <a:prstGeom prst="rect">
            <a:avLst/>
          </a:prstGeom>
          <a:noFill/>
        </p:spPr>
        <p:txBody>
          <a:bodyPr wrap="square" rtlCol="0">
            <a:spAutoFit/>
          </a:bodyPr>
          <a:lstStyle/>
          <a:p>
            <a:pPr marL="342900" indent="-342900">
              <a:buFont typeface="Arial" panose="020B0604020202020204" pitchFamily="34" charset="0"/>
              <a:buChar char="•"/>
            </a:pPr>
            <a:r>
              <a:rPr lang="en-US" sz="2800" dirty="0">
                <a:solidFill>
                  <a:schemeClr val="bg1"/>
                </a:solidFill>
              </a:rPr>
              <a:t>The air pollution is a major concern for every individual in the society. As the air pollution increases, human faces many problems and health issues. The air pollution is also harmful to living things.</a:t>
            </a:r>
          </a:p>
          <a:p>
            <a:pPr marL="285750" indent="-285750">
              <a:buFont typeface="Arial" panose="020B0604020202020204" pitchFamily="34" charset="0"/>
              <a:buChar char="•"/>
            </a:pPr>
            <a:endParaRPr lang="en-IN" dirty="0"/>
          </a:p>
        </p:txBody>
      </p:sp>
      <p:sp>
        <p:nvSpPr>
          <p:cNvPr id="9" name="TextBox 8">
            <a:extLst>
              <a:ext uri="{FF2B5EF4-FFF2-40B4-BE49-F238E27FC236}">
                <a16:creationId xmlns:a16="http://schemas.microsoft.com/office/drawing/2014/main" id="{9D694BEA-2349-6748-0318-C361DD133C4A}"/>
              </a:ext>
            </a:extLst>
          </p:cNvPr>
          <p:cNvSpPr txBox="1"/>
          <p:nvPr/>
        </p:nvSpPr>
        <p:spPr>
          <a:xfrm>
            <a:off x="-13997355" y="330776"/>
            <a:ext cx="13106400" cy="369332"/>
          </a:xfrm>
          <a:prstGeom prst="rect">
            <a:avLst/>
          </a:prstGeom>
          <a:noFill/>
        </p:spPr>
        <p:txBody>
          <a:bodyPr wrap="square" rtlCol="0">
            <a:spAutoFit/>
          </a:bodyPr>
          <a:lstStyle/>
          <a:p>
            <a:pPr marL="285750" indent="-285750">
              <a:buFont typeface="Arial" panose="020B0604020202020204" pitchFamily="34" charset="0"/>
              <a:buChar char="•"/>
            </a:pPr>
            <a:endParaRPr lang="en-IN" dirty="0"/>
          </a:p>
        </p:txBody>
      </p:sp>
      <p:sp>
        <p:nvSpPr>
          <p:cNvPr id="13" name="TextBox 12">
            <a:extLst>
              <a:ext uri="{FF2B5EF4-FFF2-40B4-BE49-F238E27FC236}">
                <a16:creationId xmlns:a16="http://schemas.microsoft.com/office/drawing/2014/main" id="{15B9DEE8-1369-54D8-0D23-A80D3757C5A8}"/>
              </a:ext>
            </a:extLst>
          </p:cNvPr>
          <p:cNvSpPr txBox="1"/>
          <p:nvPr/>
        </p:nvSpPr>
        <p:spPr>
          <a:xfrm>
            <a:off x="15193109" y="2168586"/>
            <a:ext cx="13106400" cy="1231106"/>
          </a:xfrm>
          <a:prstGeom prst="rect">
            <a:avLst/>
          </a:prstGeom>
          <a:noFill/>
        </p:spPr>
        <p:txBody>
          <a:bodyPr wrap="square" rtlCol="0" anchor="ctr">
            <a:spAutoFit/>
          </a:bodyPr>
          <a:lstStyle/>
          <a:p>
            <a:pPr marL="342900" indent="-342900">
              <a:buFont typeface="Arial" panose="020B0604020202020204" pitchFamily="34" charset="0"/>
              <a:buChar char="•"/>
            </a:pPr>
            <a:r>
              <a:rPr lang="en-US" sz="2800" dirty="0">
                <a:solidFill>
                  <a:schemeClr val="bg1"/>
                </a:solidFill>
              </a:rPr>
              <a:t>The factors which are majorly responsible for air pollution are use of vehicles and industrialization.   </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1110650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96EAF-BE26-268F-E247-0410AA9BCEC5}"/>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64AC59E8-B3DF-8AA8-34E3-2E2114D082D5}"/>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97B5BF9C-B9E8-E0D0-0BB8-7543EE134D8B}"/>
              </a:ext>
            </a:extLst>
          </p:cNvPr>
          <p:cNvSpPr/>
          <p:nvPr/>
        </p:nvSpPr>
        <p:spPr>
          <a:xfrm>
            <a:off x="0" y="0"/>
            <a:ext cx="14630400" cy="8229600"/>
          </a:xfrm>
          <a:prstGeom prst="rect">
            <a:avLst/>
          </a:prstGeom>
          <a:solidFill>
            <a:srgbClr val="00002E">
              <a:alpha val="75000"/>
            </a:srgbClr>
          </a:solidFill>
          <a:ln/>
        </p:spPr>
        <p:txBody>
          <a:bodyPr/>
          <a:lstStyle/>
          <a:p>
            <a:endParaRPr lang="en-IN"/>
          </a:p>
        </p:txBody>
      </p:sp>
      <p:sp>
        <p:nvSpPr>
          <p:cNvPr id="8" name="Text 5">
            <a:extLst>
              <a:ext uri="{FF2B5EF4-FFF2-40B4-BE49-F238E27FC236}">
                <a16:creationId xmlns:a16="http://schemas.microsoft.com/office/drawing/2014/main" id="{08E25695-56D5-A274-5BF7-CB32A1603BEF}"/>
              </a:ext>
            </a:extLst>
          </p:cNvPr>
          <p:cNvSpPr/>
          <p:nvPr/>
        </p:nvSpPr>
        <p:spPr>
          <a:xfrm>
            <a:off x="2626162" y="4320540"/>
            <a:ext cx="4463058" cy="355402"/>
          </a:xfrm>
          <a:prstGeom prst="rect">
            <a:avLst/>
          </a:prstGeom>
          <a:noFill/>
          <a:ln/>
        </p:spPr>
        <p:txBody>
          <a:bodyPr wrap="none" rtlCol="0" anchor="t"/>
          <a:lstStyle/>
          <a:p>
            <a:pPr marL="0" indent="0">
              <a:lnSpc>
                <a:spcPts val="2799"/>
              </a:lnSpc>
              <a:buNone/>
            </a:pPr>
            <a:endParaRPr lang="en-US" sz="1750" dirty="0"/>
          </a:p>
        </p:txBody>
      </p:sp>
      <p:sp>
        <p:nvSpPr>
          <p:cNvPr id="11" name="Text 8">
            <a:extLst>
              <a:ext uri="{FF2B5EF4-FFF2-40B4-BE49-F238E27FC236}">
                <a16:creationId xmlns:a16="http://schemas.microsoft.com/office/drawing/2014/main" id="{CE689778-A124-F470-2BD2-7EBB1B941161}"/>
              </a:ext>
            </a:extLst>
          </p:cNvPr>
          <p:cNvSpPr/>
          <p:nvPr/>
        </p:nvSpPr>
        <p:spPr>
          <a:xfrm>
            <a:off x="7541181" y="5668447"/>
            <a:ext cx="4463058" cy="1066205"/>
          </a:xfrm>
          <a:prstGeom prst="rect">
            <a:avLst/>
          </a:prstGeom>
          <a:noFill/>
          <a:ln/>
        </p:spPr>
        <p:txBody>
          <a:bodyPr wrap="square" rtlCol="0" anchor="t"/>
          <a:lstStyle/>
          <a:p>
            <a:pPr marL="0" indent="0">
              <a:lnSpc>
                <a:spcPts val="2799"/>
              </a:lnSpc>
              <a:buNone/>
            </a:pPr>
            <a:endParaRPr lang="en-US" sz="1750" dirty="0"/>
          </a:p>
        </p:txBody>
      </p:sp>
      <p:sp>
        <p:nvSpPr>
          <p:cNvPr id="10" name="TextBox 9">
            <a:extLst>
              <a:ext uri="{FF2B5EF4-FFF2-40B4-BE49-F238E27FC236}">
                <a16:creationId xmlns:a16="http://schemas.microsoft.com/office/drawing/2014/main" id="{FED0F257-2BDA-3635-8EF6-AD9DB50597FE}"/>
              </a:ext>
            </a:extLst>
          </p:cNvPr>
          <p:cNvSpPr txBox="1"/>
          <p:nvPr/>
        </p:nvSpPr>
        <p:spPr>
          <a:xfrm>
            <a:off x="-12232660" y="3637746"/>
            <a:ext cx="12349890" cy="954107"/>
          </a:xfrm>
          <a:prstGeom prst="rect">
            <a:avLst/>
          </a:prstGeom>
          <a:noFill/>
        </p:spPr>
        <p:txBody>
          <a:bodyPr wrap="square">
            <a:spAutoFit/>
          </a:bodyPr>
          <a:lstStyle/>
          <a:p>
            <a:pPr marL="342900" indent="-342900">
              <a:buFont typeface="Arial" panose="020B0604020202020204" pitchFamily="34" charset="0"/>
              <a:buChar char="•"/>
            </a:pPr>
            <a:r>
              <a:rPr lang="en-US" sz="2800" dirty="0">
                <a:solidFill>
                  <a:schemeClr val="bg1"/>
                </a:solidFill>
              </a:rPr>
              <a:t>Vehicles release lots of gaseous pollutants when we use them. These pollutants increase air pollution and these are harmful for human beings.</a:t>
            </a:r>
            <a:endParaRPr lang="en-IN" sz="2800" dirty="0"/>
          </a:p>
        </p:txBody>
      </p:sp>
      <p:grpSp>
        <p:nvGrpSpPr>
          <p:cNvPr id="14" name="Group 13">
            <a:extLst>
              <a:ext uri="{FF2B5EF4-FFF2-40B4-BE49-F238E27FC236}">
                <a16:creationId xmlns:a16="http://schemas.microsoft.com/office/drawing/2014/main" id="{B59491A2-77B9-F7A7-1B2B-622D1AD11F1D}"/>
              </a:ext>
            </a:extLst>
          </p:cNvPr>
          <p:cNvGrpSpPr/>
          <p:nvPr/>
        </p:nvGrpSpPr>
        <p:grpSpPr>
          <a:xfrm>
            <a:off x="630115" y="2310439"/>
            <a:ext cx="13487400" cy="3726120"/>
            <a:chOff x="797481" y="341234"/>
            <a:chExt cx="13487400" cy="3726120"/>
          </a:xfrm>
        </p:grpSpPr>
        <p:sp>
          <p:nvSpPr>
            <p:cNvPr id="6" name="TextBox 5">
              <a:extLst>
                <a:ext uri="{FF2B5EF4-FFF2-40B4-BE49-F238E27FC236}">
                  <a16:creationId xmlns:a16="http://schemas.microsoft.com/office/drawing/2014/main" id="{675D1DFD-42BE-045E-0E62-8616703F29F1}"/>
                </a:ext>
              </a:extLst>
            </p:cNvPr>
            <p:cNvSpPr txBox="1"/>
            <p:nvPr/>
          </p:nvSpPr>
          <p:spPr>
            <a:xfrm>
              <a:off x="820615" y="341234"/>
              <a:ext cx="13106400" cy="1661993"/>
            </a:xfrm>
            <a:prstGeom prst="rect">
              <a:avLst/>
            </a:prstGeom>
            <a:noFill/>
          </p:spPr>
          <p:txBody>
            <a:bodyPr wrap="square" rtlCol="0">
              <a:spAutoFit/>
            </a:bodyPr>
            <a:lstStyle/>
            <a:p>
              <a:pPr marL="342900" indent="-342900">
                <a:buFont typeface="Arial" panose="020B0604020202020204" pitchFamily="34" charset="0"/>
                <a:buChar char="•"/>
              </a:pPr>
              <a:r>
                <a:rPr lang="en-US" sz="2800" dirty="0">
                  <a:solidFill>
                    <a:schemeClr val="bg1"/>
                  </a:solidFill>
                </a:rPr>
                <a:t>The air pollution is a major concern for every individual in the society. As the air pollution increases, human faces many problems and health issues. The air pollution is also harmful to living things.</a:t>
              </a:r>
            </a:p>
            <a:p>
              <a:pPr marL="285750" indent="-285750">
                <a:buFont typeface="Arial" panose="020B0604020202020204" pitchFamily="34" charset="0"/>
                <a:buChar char="•"/>
              </a:pPr>
              <a:endParaRPr lang="en-IN" dirty="0"/>
            </a:p>
          </p:txBody>
        </p:sp>
        <p:sp>
          <p:nvSpPr>
            <p:cNvPr id="7" name="TextBox 6">
              <a:extLst>
                <a:ext uri="{FF2B5EF4-FFF2-40B4-BE49-F238E27FC236}">
                  <a16:creationId xmlns:a16="http://schemas.microsoft.com/office/drawing/2014/main" id="{DB90FE79-92F5-F3CE-5B36-18B045D72043}"/>
                </a:ext>
              </a:extLst>
            </p:cNvPr>
            <p:cNvSpPr txBox="1"/>
            <p:nvPr/>
          </p:nvSpPr>
          <p:spPr>
            <a:xfrm>
              <a:off x="820615" y="2238953"/>
              <a:ext cx="13106400" cy="1231106"/>
            </a:xfrm>
            <a:prstGeom prst="rect">
              <a:avLst/>
            </a:prstGeom>
            <a:noFill/>
          </p:spPr>
          <p:txBody>
            <a:bodyPr wrap="square" rtlCol="0">
              <a:spAutoFit/>
            </a:bodyPr>
            <a:lstStyle/>
            <a:p>
              <a:pPr marL="342900" indent="-342900">
                <a:buFont typeface="Arial" panose="020B0604020202020204" pitchFamily="34" charset="0"/>
                <a:buChar char="•"/>
              </a:pPr>
              <a:r>
                <a:rPr lang="en-US" sz="2800" dirty="0">
                  <a:solidFill>
                    <a:schemeClr val="bg1"/>
                  </a:solidFill>
                </a:rPr>
                <a:t>The factors which are majorly responsible for air pollution are use of vehicles and industrialization.   </a:t>
              </a:r>
            </a:p>
            <a:p>
              <a:pPr marL="285750" indent="-285750">
                <a:buFont typeface="Arial" panose="020B0604020202020204" pitchFamily="34" charset="0"/>
                <a:buChar char="•"/>
              </a:pPr>
              <a:endParaRPr lang="en-IN" dirty="0"/>
            </a:p>
          </p:txBody>
        </p:sp>
        <p:sp>
          <p:nvSpPr>
            <p:cNvPr id="13" name="TextBox 12">
              <a:extLst>
                <a:ext uri="{FF2B5EF4-FFF2-40B4-BE49-F238E27FC236}">
                  <a16:creationId xmlns:a16="http://schemas.microsoft.com/office/drawing/2014/main" id="{A64CF735-1211-D963-E5F7-752FBD6ADC1C}"/>
                </a:ext>
              </a:extLst>
            </p:cNvPr>
            <p:cNvSpPr txBox="1"/>
            <p:nvPr/>
          </p:nvSpPr>
          <p:spPr>
            <a:xfrm>
              <a:off x="797481" y="3544134"/>
              <a:ext cx="13487400" cy="523220"/>
            </a:xfrm>
            <a:prstGeom prst="rect">
              <a:avLst/>
            </a:prstGeom>
            <a:noFill/>
          </p:spPr>
          <p:txBody>
            <a:bodyPr wrap="square">
              <a:spAutoFit/>
            </a:bodyPr>
            <a:lstStyle/>
            <a:p>
              <a:endParaRPr lang="en-IN" sz="2800" dirty="0"/>
            </a:p>
          </p:txBody>
        </p:sp>
      </p:grpSp>
    </p:spTree>
    <p:extLst>
      <p:ext uri="{BB962C8B-B14F-4D97-AF65-F5344CB8AC3E}">
        <p14:creationId xmlns:p14="http://schemas.microsoft.com/office/powerpoint/2010/main" val="1087628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96EAF-BE26-268F-E247-0410AA9BCEC5}"/>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64AC59E8-B3DF-8AA8-34E3-2E2114D082D5}"/>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97B5BF9C-B9E8-E0D0-0BB8-7543EE134D8B}"/>
              </a:ext>
            </a:extLst>
          </p:cNvPr>
          <p:cNvSpPr/>
          <p:nvPr/>
        </p:nvSpPr>
        <p:spPr>
          <a:xfrm>
            <a:off x="0" y="0"/>
            <a:ext cx="14630400" cy="8229600"/>
          </a:xfrm>
          <a:prstGeom prst="rect">
            <a:avLst/>
          </a:prstGeom>
          <a:solidFill>
            <a:srgbClr val="00002E">
              <a:alpha val="75000"/>
            </a:srgbClr>
          </a:solidFill>
          <a:ln/>
        </p:spPr>
        <p:txBody>
          <a:bodyPr/>
          <a:lstStyle/>
          <a:p>
            <a:endParaRPr lang="en-IN"/>
          </a:p>
        </p:txBody>
      </p:sp>
      <p:sp>
        <p:nvSpPr>
          <p:cNvPr id="8" name="Text 5">
            <a:extLst>
              <a:ext uri="{FF2B5EF4-FFF2-40B4-BE49-F238E27FC236}">
                <a16:creationId xmlns:a16="http://schemas.microsoft.com/office/drawing/2014/main" id="{08E25695-56D5-A274-5BF7-CB32A1603BEF}"/>
              </a:ext>
            </a:extLst>
          </p:cNvPr>
          <p:cNvSpPr/>
          <p:nvPr/>
        </p:nvSpPr>
        <p:spPr>
          <a:xfrm>
            <a:off x="2626162" y="4320540"/>
            <a:ext cx="4463058" cy="355402"/>
          </a:xfrm>
          <a:prstGeom prst="rect">
            <a:avLst/>
          </a:prstGeom>
          <a:noFill/>
          <a:ln/>
        </p:spPr>
        <p:txBody>
          <a:bodyPr wrap="none" rtlCol="0" anchor="t"/>
          <a:lstStyle/>
          <a:p>
            <a:pPr marL="0" indent="0">
              <a:lnSpc>
                <a:spcPts val="2799"/>
              </a:lnSpc>
              <a:buNone/>
            </a:pPr>
            <a:endParaRPr lang="en-US" sz="1750" dirty="0"/>
          </a:p>
        </p:txBody>
      </p:sp>
      <p:sp>
        <p:nvSpPr>
          <p:cNvPr id="11" name="Text 8">
            <a:extLst>
              <a:ext uri="{FF2B5EF4-FFF2-40B4-BE49-F238E27FC236}">
                <a16:creationId xmlns:a16="http://schemas.microsoft.com/office/drawing/2014/main" id="{CE689778-A124-F470-2BD2-7EBB1B941161}"/>
              </a:ext>
            </a:extLst>
          </p:cNvPr>
          <p:cNvSpPr/>
          <p:nvPr/>
        </p:nvSpPr>
        <p:spPr>
          <a:xfrm>
            <a:off x="7541181" y="5668447"/>
            <a:ext cx="4463058" cy="1066205"/>
          </a:xfrm>
          <a:prstGeom prst="rect">
            <a:avLst/>
          </a:prstGeom>
          <a:noFill/>
          <a:ln/>
        </p:spPr>
        <p:txBody>
          <a:bodyPr wrap="square" rtlCol="0" anchor="t"/>
          <a:lstStyle/>
          <a:p>
            <a:pPr marL="0" indent="0">
              <a:lnSpc>
                <a:spcPts val="2799"/>
              </a:lnSpc>
              <a:buNone/>
            </a:pPr>
            <a:endParaRPr lang="en-US" sz="1750" dirty="0"/>
          </a:p>
        </p:txBody>
      </p:sp>
      <p:sp>
        <p:nvSpPr>
          <p:cNvPr id="10" name="TextBox 9">
            <a:extLst>
              <a:ext uri="{FF2B5EF4-FFF2-40B4-BE49-F238E27FC236}">
                <a16:creationId xmlns:a16="http://schemas.microsoft.com/office/drawing/2014/main" id="{FED0F257-2BDA-3635-8EF6-AD9DB50597FE}"/>
              </a:ext>
            </a:extLst>
          </p:cNvPr>
          <p:cNvSpPr txBox="1"/>
          <p:nvPr/>
        </p:nvSpPr>
        <p:spPr>
          <a:xfrm>
            <a:off x="797481" y="3480685"/>
            <a:ext cx="12349890" cy="954107"/>
          </a:xfrm>
          <a:prstGeom prst="rect">
            <a:avLst/>
          </a:prstGeom>
          <a:noFill/>
        </p:spPr>
        <p:txBody>
          <a:bodyPr wrap="square">
            <a:spAutoFit/>
          </a:bodyPr>
          <a:lstStyle/>
          <a:p>
            <a:pPr marL="342900" indent="-342900">
              <a:buFont typeface="Arial" panose="020B0604020202020204" pitchFamily="34" charset="0"/>
              <a:buChar char="•"/>
            </a:pPr>
            <a:r>
              <a:rPr lang="en-US" sz="2800" dirty="0">
                <a:solidFill>
                  <a:schemeClr val="bg1"/>
                </a:solidFill>
              </a:rPr>
              <a:t>Vehicles release lots of gaseous pollutants when we use them. These pollutants increase air pollution and these are harmful for human beings.</a:t>
            </a:r>
            <a:endParaRPr lang="en-IN" sz="2800" dirty="0"/>
          </a:p>
        </p:txBody>
      </p:sp>
      <p:grpSp>
        <p:nvGrpSpPr>
          <p:cNvPr id="14" name="Group 13">
            <a:extLst>
              <a:ext uri="{FF2B5EF4-FFF2-40B4-BE49-F238E27FC236}">
                <a16:creationId xmlns:a16="http://schemas.microsoft.com/office/drawing/2014/main" id="{B59491A2-77B9-F7A7-1B2B-622D1AD11F1D}"/>
              </a:ext>
            </a:extLst>
          </p:cNvPr>
          <p:cNvGrpSpPr/>
          <p:nvPr/>
        </p:nvGrpSpPr>
        <p:grpSpPr>
          <a:xfrm>
            <a:off x="797481" y="341234"/>
            <a:ext cx="13487400" cy="3726120"/>
            <a:chOff x="797481" y="341234"/>
            <a:chExt cx="13487400" cy="3726120"/>
          </a:xfrm>
        </p:grpSpPr>
        <p:sp>
          <p:nvSpPr>
            <p:cNvPr id="6" name="TextBox 5">
              <a:extLst>
                <a:ext uri="{FF2B5EF4-FFF2-40B4-BE49-F238E27FC236}">
                  <a16:creationId xmlns:a16="http://schemas.microsoft.com/office/drawing/2014/main" id="{675D1DFD-42BE-045E-0E62-8616703F29F1}"/>
                </a:ext>
              </a:extLst>
            </p:cNvPr>
            <p:cNvSpPr txBox="1"/>
            <p:nvPr/>
          </p:nvSpPr>
          <p:spPr>
            <a:xfrm>
              <a:off x="820615" y="341234"/>
              <a:ext cx="13106400" cy="1661993"/>
            </a:xfrm>
            <a:prstGeom prst="rect">
              <a:avLst/>
            </a:prstGeom>
            <a:noFill/>
          </p:spPr>
          <p:txBody>
            <a:bodyPr wrap="square" rtlCol="0">
              <a:spAutoFit/>
            </a:bodyPr>
            <a:lstStyle/>
            <a:p>
              <a:pPr marL="342900" indent="-342900">
                <a:buFont typeface="Arial" panose="020B0604020202020204" pitchFamily="34" charset="0"/>
                <a:buChar char="•"/>
              </a:pPr>
              <a:r>
                <a:rPr lang="en-US" sz="2800" dirty="0">
                  <a:solidFill>
                    <a:schemeClr val="bg1"/>
                  </a:solidFill>
                </a:rPr>
                <a:t>The air pollution is a major concern for every individual in the society. As the air pollution increases, human faces many problems and health issues. The air pollution is also harmful to living things.</a:t>
              </a:r>
            </a:p>
            <a:p>
              <a:pPr marL="285750" indent="-285750">
                <a:buFont typeface="Arial" panose="020B0604020202020204" pitchFamily="34" charset="0"/>
                <a:buChar char="•"/>
              </a:pPr>
              <a:endParaRPr lang="en-IN" dirty="0"/>
            </a:p>
          </p:txBody>
        </p:sp>
        <p:sp>
          <p:nvSpPr>
            <p:cNvPr id="7" name="TextBox 6">
              <a:extLst>
                <a:ext uri="{FF2B5EF4-FFF2-40B4-BE49-F238E27FC236}">
                  <a16:creationId xmlns:a16="http://schemas.microsoft.com/office/drawing/2014/main" id="{DB90FE79-92F5-F3CE-5B36-18B045D72043}"/>
                </a:ext>
              </a:extLst>
            </p:cNvPr>
            <p:cNvSpPr txBox="1"/>
            <p:nvPr/>
          </p:nvSpPr>
          <p:spPr>
            <a:xfrm>
              <a:off x="820615" y="2238953"/>
              <a:ext cx="13106400" cy="1231106"/>
            </a:xfrm>
            <a:prstGeom prst="rect">
              <a:avLst/>
            </a:prstGeom>
            <a:noFill/>
          </p:spPr>
          <p:txBody>
            <a:bodyPr wrap="square" rtlCol="0">
              <a:spAutoFit/>
            </a:bodyPr>
            <a:lstStyle/>
            <a:p>
              <a:pPr marL="342900" indent="-342900">
                <a:buFont typeface="Arial" panose="020B0604020202020204" pitchFamily="34" charset="0"/>
                <a:buChar char="•"/>
              </a:pPr>
              <a:r>
                <a:rPr lang="en-US" sz="2800" dirty="0">
                  <a:solidFill>
                    <a:schemeClr val="bg1"/>
                  </a:solidFill>
                </a:rPr>
                <a:t>The factors which are majorly responsible for air pollution are use of vehicles and industrialization.   </a:t>
              </a:r>
            </a:p>
            <a:p>
              <a:pPr marL="285750" indent="-285750">
                <a:buFont typeface="Arial" panose="020B0604020202020204" pitchFamily="34" charset="0"/>
                <a:buChar char="•"/>
              </a:pPr>
              <a:endParaRPr lang="en-IN" dirty="0"/>
            </a:p>
          </p:txBody>
        </p:sp>
        <p:sp>
          <p:nvSpPr>
            <p:cNvPr id="13" name="TextBox 12">
              <a:extLst>
                <a:ext uri="{FF2B5EF4-FFF2-40B4-BE49-F238E27FC236}">
                  <a16:creationId xmlns:a16="http://schemas.microsoft.com/office/drawing/2014/main" id="{A64CF735-1211-D963-E5F7-752FBD6ADC1C}"/>
                </a:ext>
              </a:extLst>
            </p:cNvPr>
            <p:cNvSpPr txBox="1"/>
            <p:nvPr/>
          </p:nvSpPr>
          <p:spPr>
            <a:xfrm>
              <a:off x="797481" y="3544134"/>
              <a:ext cx="13487400" cy="523220"/>
            </a:xfrm>
            <a:prstGeom prst="rect">
              <a:avLst/>
            </a:prstGeom>
            <a:noFill/>
          </p:spPr>
          <p:txBody>
            <a:bodyPr wrap="square">
              <a:spAutoFit/>
            </a:bodyPr>
            <a:lstStyle/>
            <a:p>
              <a:endParaRPr lang="en-IN" sz="2800" dirty="0"/>
            </a:p>
          </p:txBody>
        </p:sp>
      </p:grpSp>
      <p:sp>
        <p:nvSpPr>
          <p:cNvPr id="5" name="TextBox 4">
            <a:extLst>
              <a:ext uri="{FF2B5EF4-FFF2-40B4-BE49-F238E27FC236}">
                <a16:creationId xmlns:a16="http://schemas.microsoft.com/office/drawing/2014/main" id="{6E6D65B9-4862-18C2-274A-9C848533046C}"/>
              </a:ext>
            </a:extLst>
          </p:cNvPr>
          <p:cNvSpPr txBox="1"/>
          <p:nvPr/>
        </p:nvSpPr>
        <p:spPr>
          <a:xfrm>
            <a:off x="15880080" y="4675942"/>
            <a:ext cx="12466320" cy="954107"/>
          </a:xfrm>
          <a:prstGeom prst="rect">
            <a:avLst/>
          </a:prstGeom>
          <a:noFill/>
        </p:spPr>
        <p:txBody>
          <a:bodyPr wrap="square">
            <a:spAutoFit/>
          </a:bodyPr>
          <a:lstStyle/>
          <a:p>
            <a:pPr marL="342900" indent="-342900">
              <a:buFont typeface="Arial" panose="020B0604020202020204" pitchFamily="34" charset="0"/>
              <a:buChar char="•"/>
            </a:pPr>
            <a:r>
              <a:rPr lang="en-US" sz="2800" dirty="0">
                <a:solidFill>
                  <a:schemeClr val="bg1"/>
                </a:solidFill>
              </a:rPr>
              <a:t>Industries leads to produce harmful gases which affects air pollution which is directly affecting the human health. </a:t>
            </a:r>
          </a:p>
        </p:txBody>
      </p:sp>
    </p:spTree>
    <p:extLst>
      <p:ext uri="{BB962C8B-B14F-4D97-AF65-F5344CB8AC3E}">
        <p14:creationId xmlns:p14="http://schemas.microsoft.com/office/powerpoint/2010/main" val="728156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96EAF-BE26-268F-E247-0410AA9BCEC5}"/>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64AC59E8-B3DF-8AA8-34E3-2E2114D082D5}"/>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97B5BF9C-B9E8-E0D0-0BB8-7543EE134D8B}"/>
              </a:ext>
            </a:extLst>
          </p:cNvPr>
          <p:cNvSpPr/>
          <p:nvPr/>
        </p:nvSpPr>
        <p:spPr>
          <a:xfrm>
            <a:off x="0" y="0"/>
            <a:ext cx="14630400" cy="8229600"/>
          </a:xfrm>
          <a:prstGeom prst="rect">
            <a:avLst/>
          </a:prstGeom>
          <a:solidFill>
            <a:srgbClr val="00002E">
              <a:alpha val="75000"/>
            </a:srgbClr>
          </a:solidFill>
          <a:ln/>
        </p:spPr>
        <p:txBody>
          <a:bodyPr/>
          <a:lstStyle/>
          <a:p>
            <a:endParaRPr lang="en-IN"/>
          </a:p>
        </p:txBody>
      </p:sp>
      <p:sp>
        <p:nvSpPr>
          <p:cNvPr id="8" name="Text 5">
            <a:extLst>
              <a:ext uri="{FF2B5EF4-FFF2-40B4-BE49-F238E27FC236}">
                <a16:creationId xmlns:a16="http://schemas.microsoft.com/office/drawing/2014/main" id="{08E25695-56D5-A274-5BF7-CB32A1603BEF}"/>
              </a:ext>
            </a:extLst>
          </p:cNvPr>
          <p:cNvSpPr/>
          <p:nvPr/>
        </p:nvSpPr>
        <p:spPr>
          <a:xfrm>
            <a:off x="2626162" y="4320540"/>
            <a:ext cx="4463058" cy="355402"/>
          </a:xfrm>
          <a:prstGeom prst="rect">
            <a:avLst/>
          </a:prstGeom>
          <a:noFill/>
          <a:ln/>
        </p:spPr>
        <p:txBody>
          <a:bodyPr wrap="none" rtlCol="0" anchor="t"/>
          <a:lstStyle/>
          <a:p>
            <a:pPr marL="0" indent="0">
              <a:lnSpc>
                <a:spcPts val="2799"/>
              </a:lnSpc>
              <a:buNone/>
            </a:pPr>
            <a:endParaRPr lang="en-US" sz="1750" dirty="0"/>
          </a:p>
        </p:txBody>
      </p:sp>
      <p:sp>
        <p:nvSpPr>
          <p:cNvPr id="11" name="Text 8">
            <a:extLst>
              <a:ext uri="{FF2B5EF4-FFF2-40B4-BE49-F238E27FC236}">
                <a16:creationId xmlns:a16="http://schemas.microsoft.com/office/drawing/2014/main" id="{CE689778-A124-F470-2BD2-7EBB1B941161}"/>
              </a:ext>
            </a:extLst>
          </p:cNvPr>
          <p:cNvSpPr/>
          <p:nvPr/>
        </p:nvSpPr>
        <p:spPr>
          <a:xfrm>
            <a:off x="7541181" y="5668447"/>
            <a:ext cx="4463058" cy="1066205"/>
          </a:xfrm>
          <a:prstGeom prst="rect">
            <a:avLst/>
          </a:prstGeom>
          <a:noFill/>
          <a:ln/>
        </p:spPr>
        <p:txBody>
          <a:bodyPr wrap="square" rtlCol="0" anchor="t"/>
          <a:lstStyle/>
          <a:p>
            <a:pPr marL="0" indent="0">
              <a:lnSpc>
                <a:spcPts val="2799"/>
              </a:lnSpc>
              <a:buNone/>
            </a:pPr>
            <a:endParaRPr lang="en-US" sz="1750" dirty="0"/>
          </a:p>
        </p:txBody>
      </p:sp>
      <p:grpSp>
        <p:nvGrpSpPr>
          <p:cNvPr id="4" name="Group 3">
            <a:extLst>
              <a:ext uri="{FF2B5EF4-FFF2-40B4-BE49-F238E27FC236}">
                <a16:creationId xmlns:a16="http://schemas.microsoft.com/office/drawing/2014/main" id="{0029103C-DFF8-DC67-0B2A-FFC47A212404}"/>
              </a:ext>
            </a:extLst>
          </p:cNvPr>
          <p:cNvGrpSpPr/>
          <p:nvPr/>
        </p:nvGrpSpPr>
        <p:grpSpPr>
          <a:xfrm>
            <a:off x="797481" y="341234"/>
            <a:ext cx="13487400" cy="5371455"/>
            <a:chOff x="797481" y="341234"/>
            <a:chExt cx="13487400" cy="5371455"/>
          </a:xfrm>
        </p:grpSpPr>
        <p:sp>
          <p:nvSpPr>
            <p:cNvPr id="10" name="TextBox 9">
              <a:extLst>
                <a:ext uri="{FF2B5EF4-FFF2-40B4-BE49-F238E27FC236}">
                  <a16:creationId xmlns:a16="http://schemas.microsoft.com/office/drawing/2014/main" id="{FED0F257-2BDA-3635-8EF6-AD9DB50597FE}"/>
                </a:ext>
              </a:extLst>
            </p:cNvPr>
            <p:cNvSpPr txBox="1"/>
            <p:nvPr/>
          </p:nvSpPr>
          <p:spPr>
            <a:xfrm>
              <a:off x="797481" y="3480685"/>
              <a:ext cx="12349890" cy="954107"/>
            </a:xfrm>
            <a:prstGeom prst="rect">
              <a:avLst/>
            </a:prstGeom>
            <a:noFill/>
          </p:spPr>
          <p:txBody>
            <a:bodyPr wrap="square">
              <a:spAutoFit/>
            </a:bodyPr>
            <a:lstStyle/>
            <a:p>
              <a:pPr marL="342900" indent="-342900">
                <a:buFont typeface="Arial" panose="020B0604020202020204" pitchFamily="34" charset="0"/>
                <a:buChar char="•"/>
              </a:pPr>
              <a:r>
                <a:rPr lang="en-US" sz="2800" dirty="0">
                  <a:solidFill>
                    <a:schemeClr val="bg1"/>
                  </a:solidFill>
                </a:rPr>
                <a:t>Vehicles release lots of gaseous pollutants when we use them. These pollutants increase air pollution and these are harmful for human beings.</a:t>
              </a:r>
              <a:endParaRPr lang="en-IN" sz="2800" dirty="0"/>
            </a:p>
          </p:txBody>
        </p:sp>
        <p:grpSp>
          <p:nvGrpSpPr>
            <p:cNvPr id="14" name="Group 13">
              <a:extLst>
                <a:ext uri="{FF2B5EF4-FFF2-40B4-BE49-F238E27FC236}">
                  <a16:creationId xmlns:a16="http://schemas.microsoft.com/office/drawing/2014/main" id="{B59491A2-77B9-F7A7-1B2B-622D1AD11F1D}"/>
                </a:ext>
              </a:extLst>
            </p:cNvPr>
            <p:cNvGrpSpPr/>
            <p:nvPr/>
          </p:nvGrpSpPr>
          <p:grpSpPr>
            <a:xfrm>
              <a:off x="797481" y="341234"/>
              <a:ext cx="13487400" cy="3726120"/>
              <a:chOff x="797481" y="341234"/>
              <a:chExt cx="13487400" cy="3726120"/>
            </a:xfrm>
          </p:grpSpPr>
          <p:sp>
            <p:nvSpPr>
              <p:cNvPr id="6" name="TextBox 5">
                <a:extLst>
                  <a:ext uri="{FF2B5EF4-FFF2-40B4-BE49-F238E27FC236}">
                    <a16:creationId xmlns:a16="http://schemas.microsoft.com/office/drawing/2014/main" id="{675D1DFD-42BE-045E-0E62-8616703F29F1}"/>
                  </a:ext>
                </a:extLst>
              </p:cNvPr>
              <p:cNvSpPr txBox="1"/>
              <p:nvPr/>
            </p:nvSpPr>
            <p:spPr>
              <a:xfrm>
                <a:off x="820615" y="341234"/>
                <a:ext cx="13106400" cy="1661993"/>
              </a:xfrm>
              <a:prstGeom prst="rect">
                <a:avLst/>
              </a:prstGeom>
              <a:noFill/>
            </p:spPr>
            <p:txBody>
              <a:bodyPr wrap="square" rtlCol="0">
                <a:spAutoFit/>
              </a:bodyPr>
              <a:lstStyle/>
              <a:p>
                <a:pPr marL="342900" indent="-342900">
                  <a:buFont typeface="Arial" panose="020B0604020202020204" pitchFamily="34" charset="0"/>
                  <a:buChar char="•"/>
                </a:pPr>
                <a:r>
                  <a:rPr lang="en-US" sz="2800" dirty="0">
                    <a:solidFill>
                      <a:schemeClr val="bg1"/>
                    </a:solidFill>
                  </a:rPr>
                  <a:t>The air pollution is a major concern for every individual in the society. As the air pollution increases, human faces many problems and health issues. The air pollution is also harmful to living things.</a:t>
                </a:r>
              </a:p>
              <a:p>
                <a:pPr marL="285750" indent="-285750">
                  <a:buFont typeface="Arial" panose="020B0604020202020204" pitchFamily="34" charset="0"/>
                  <a:buChar char="•"/>
                </a:pPr>
                <a:endParaRPr lang="en-IN" dirty="0"/>
              </a:p>
            </p:txBody>
          </p:sp>
          <p:sp>
            <p:nvSpPr>
              <p:cNvPr id="7" name="TextBox 6">
                <a:extLst>
                  <a:ext uri="{FF2B5EF4-FFF2-40B4-BE49-F238E27FC236}">
                    <a16:creationId xmlns:a16="http://schemas.microsoft.com/office/drawing/2014/main" id="{DB90FE79-92F5-F3CE-5B36-18B045D72043}"/>
                  </a:ext>
                </a:extLst>
              </p:cNvPr>
              <p:cNvSpPr txBox="1"/>
              <p:nvPr/>
            </p:nvSpPr>
            <p:spPr>
              <a:xfrm>
                <a:off x="820615" y="2238953"/>
                <a:ext cx="13106400" cy="1231106"/>
              </a:xfrm>
              <a:prstGeom prst="rect">
                <a:avLst/>
              </a:prstGeom>
              <a:noFill/>
            </p:spPr>
            <p:txBody>
              <a:bodyPr wrap="square" rtlCol="0">
                <a:spAutoFit/>
              </a:bodyPr>
              <a:lstStyle/>
              <a:p>
                <a:pPr marL="342900" indent="-342900">
                  <a:buFont typeface="Arial" panose="020B0604020202020204" pitchFamily="34" charset="0"/>
                  <a:buChar char="•"/>
                </a:pPr>
                <a:r>
                  <a:rPr lang="en-US" sz="2800" dirty="0">
                    <a:solidFill>
                      <a:schemeClr val="bg1"/>
                    </a:solidFill>
                  </a:rPr>
                  <a:t>The factors which are majorly responsible for air pollution are use of vehicles and industrialization.   </a:t>
                </a:r>
              </a:p>
              <a:p>
                <a:pPr marL="285750" indent="-285750">
                  <a:buFont typeface="Arial" panose="020B0604020202020204" pitchFamily="34" charset="0"/>
                  <a:buChar char="•"/>
                </a:pPr>
                <a:endParaRPr lang="en-IN" dirty="0"/>
              </a:p>
            </p:txBody>
          </p:sp>
          <p:sp>
            <p:nvSpPr>
              <p:cNvPr id="13" name="TextBox 12">
                <a:extLst>
                  <a:ext uri="{FF2B5EF4-FFF2-40B4-BE49-F238E27FC236}">
                    <a16:creationId xmlns:a16="http://schemas.microsoft.com/office/drawing/2014/main" id="{A64CF735-1211-D963-E5F7-752FBD6ADC1C}"/>
                  </a:ext>
                </a:extLst>
              </p:cNvPr>
              <p:cNvSpPr txBox="1"/>
              <p:nvPr/>
            </p:nvSpPr>
            <p:spPr>
              <a:xfrm>
                <a:off x="797481" y="3544134"/>
                <a:ext cx="13487400" cy="523220"/>
              </a:xfrm>
              <a:prstGeom prst="rect">
                <a:avLst/>
              </a:prstGeom>
              <a:noFill/>
            </p:spPr>
            <p:txBody>
              <a:bodyPr wrap="square">
                <a:spAutoFit/>
              </a:bodyPr>
              <a:lstStyle/>
              <a:p>
                <a:endParaRPr lang="en-IN" sz="2800" dirty="0"/>
              </a:p>
            </p:txBody>
          </p:sp>
        </p:grpSp>
        <p:sp>
          <p:nvSpPr>
            <p:cNvPr id="5" name="TextBox 4">
              <a:extLst>
                <a:ext uri="{FF2B5EF4-FFF2-40B4-BE49-F238E27FC236}">
                  <a16:creationId xmlns:a16="http://schemas.microsoft.com/office/drawing/2014/main" id="{6E6D65B9-4862-18C2-274A-9C848533046C}"/>
                </a:ext>
              </a:extLst>
            </p:cNvPr>
            <p:cNvSpPr txBox="1"/>
            <p:nvPr/>
          </p:nvSpPr>
          <p:spPr>
            <a:xfrm>
              <a:off x="820615" y="4758582"/>
              <a:ext cx="12466320" cy="954107"/>
            </a:xfrm>
            <a:prstGeom prst="rect">
              <a:avLst/>
            </a:prstGeom>
            <a:noFill/>
          </p:spPr>
          <p:txBody>
            <a:bodyPr wrap="square">
              <a:spAutoFit/>
            </a:bodyPr>
            <a:lstStyle/>
            <a:p>
              <a:pPr marL="342900" indent="-342900">
                <a:buFont typeface="Arial" panose="020B0604020202020204" pitchFamily="34" charset="0"/>
                <a:buChar char="•"/>
              </a:pPr>
              <a:r>
                <a:rPr lang="en-US" sz="2800" dirty="0">
                  <a:solidFill>
                    <a:schemeClr val="bg1"/>
                  </a:solidFill>
                </a:rPr>
                <a:t>Industries leads to produce harmful gases which affects air pollution which is directly affecting the human health. </a:t>
              </a:r>
            </a:p>
          </p:txBody>
        </p:sp>
      </p:grpSp>
      <p:sp>
        <p:nvSpPr>
          <p:cNvPr id="12" name="TextBox 11">
            <a:extLst>
              <a:ext uri="{FF2B5EF4-FFF2-40B4-BE49-F238E27FC236}">
                <a16:creationId xmlns:a16="http://schemas.microsoft.com/office/drawing/2014/main" id="{BEF49D4A-B893-8E26-D1C4-3F0E98C7B2A8}"/>
              </a:ext>
            </a:extLst>
          </p:cNvPr>
          <p:cNvSpPr txBox="1"/>
          <p:nvPr/>
        </p:nvSpPr>
        <p:spPr>
          <a:xfrm>
            <a:off x="15483840" y="6257598"/>
            <a:ext cx="13045440" cy="954107"/>
          </a:xfrm>
          <a:prstGeom prst="rect">
            <a:avLst/>
          </a:prstGeom>
          <a:noFill/>
        </p:spPr>
        <p:txBody>
          <a:bodyPr wrap="square">
            <a:spAutoFit/>
          </a:bodyPr>
          <a:lstStyle/>
          <a:p>
            <a:pPr marL="342900" indent="-342900">
              <a:buFont typeface="Arial" panose="020B0604020202020204" pitchFamily="34" charset="0"/>
              <a:buChar char="•"/>
            </a:pPr>
            <a:r>
              <a:rPr lang="en-US" sz="2800" dirty="0">
                <a:solidFill>
                  <a:schemeClr val="bg1"/>
                </a:solidFill>
              </a:rPr>
              <a:t>These harmful gaseous pollutants cause allergic reactions to humans, throat and nose infection, allergies leads to skin diseases</a:t>
            </a:r>
            <a:endParaRPr lang="en-IN" sz="2800" dirty="0">
              <a:solidFill>
                <a:schemeClr val="bg1"/>
              </a:solidFill>
            </a:endParaRPr>
          </a:p>
        </p:txBody>
      </p:sp>
    </p:spTree>
    <p:extLst>
      <p:ext uri="{BB962C8B-B14F-4D97-AF65-F5344CB8AC3E}">
        <p14:creationId xmlns:p14="http://schemas.microsoft.com/office/powerpoint/2010/main" val="2781161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96EAF-BE26-268F-E247-0410AA9BCEC5}"/>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64AC59E8-B3DF-8AA8-34E3-2E2114D082D5}"/>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97B5BF9C-B9E8-E0D0-0BB8-7543EE134D8B}"/>
              </a:ext>
            </a:extLst>
          </p:cNvPr>
          <p:cNvSpPr/>
          <p:nvPr/>
        </p:nvSpPr>
        <p:spPr>
          <a:xfrm>
            <a:off x="0" y="0"/>
            <a:ext cx="14630400" cy="8229600"/>
          </a:xfrm>
          <a:prstGeom prst="rect">
            <a:avLst/>
          </a:prstGeom>
          <a:solidFill>
            <a:srgbClr val="00002E">
              <a:alpha val="75000"/>
            </a:srgbClr>
          </a:solidFill>
          <a:ln/>
        </p:spPr>
        <p:txBody>
          <a:bodyPr/>
          <a:lstStyle/>
          <a:p>
            <a:endParaRPr lang="en-IN"/>
          </a:p>
        </p:txBody>
      </p:sp>
      <p:sp>
        <p:nvSpPr>
          <p:cNvPr id="8" name="Text 5">
            <a:extLst>
              <a:ext uri="{FF2B5EF4-FFF2-40B4-BE49-F238E27FC236}">
                <a16:creationId xmlns:a16="http://schemas.microsoft.com/office/drawing/2014/main" id="{08E25695-56D5-A274-5BF7-CB32A1603BEF}"/>
              </a:ext>
            </a:extLst>
          </p:cNvPr>
          <p:cNvSpPr/>
          <p:nvPr/>
        </p:nvSpPr>
        <p:spPr>
          <a:xfrm>
            <a:off x="2626162" y="4320540"/>
            <a:ext cx="4463058" cy="355402"/>
          </a:xfrm>
          <a:prstGeom prst="rect">
            <a:avLst/>
          </a:prstGeom>
          <a:noFill/>
          <a:ln/>
        </p:spPr>
        <p:txBody>
          <a:bodyPr wrap="none" rtlCol="0" anchor="t"/>
          <a:lstStyle/>
          <a:p>
            <a:pPr marL="0" indent="0">
              <a:lnSpc>
                <a:spcPts val="2799"/>
              </a:lnSpc>
              <a:buNone/>
            </a:pPr>
            <a:endParaRPr lang="en-US" sz="1750" dirty="0"/>
          </a:p>
        </p:txBody>
      </p:sp>
      <p:sp>
        <p:nvSpPr>
          <p:cNvPr id="11" name="Text 8">
            <a:extLst>
              <a:ext uri="{FF2B5EF4-FFF2-40B4-BE49-F238E27FC236}">
                <a16:creationId xmlns:a16="http://schemas.microsoft.com/office/drawing/2014/main" id="{CE689778-A124-F470-2BD2-7EBB1B941161}"/>
              </a:ext>
            </a:extLst>
          </p:cNvPr>
          <p:cNvSpPr/>
          <p:nvPr/>
        </p:nvSpPr>
        <p:spPr>
          <a:xfrm>
            <a:off x="7541181" y="5668447"/>
            <a:ext cx="4463058" cy="1066205"/>
          </a:xfrm>
          <a:prstGeom prst="rect">
            <a:avLst/>
          </a:prstGeom>
          <a:noFill/>
          <a:ln/>
        </p:spPr>
        <p:txBody>
          <a:bodyPr wrap="square" rtlCol="0" anchor="t"/>
          <a:lstStyle/>
          <a:p>
            <a:pPr marL="0" indent="0">
              <a:lnSpc>
                <a:spcPts val="2799"/>
              </a:lnSpc>
              <a:buNone/>
            </a:pPr>
            <a:endParaRPr lang="en-US" sz="1750" dirty="0"/>
          </a:p>
        </p:txBody>
      </p:sp>
      <p:grpSp>
        <p:nvGrpSpPr>
          <p:cNvPr id="4" name="Group 3">
            <a:extLst>
              <a:ext uri="{FF2B5EF4-FFF2-40B4-BE49-F238E27FC236}">
                <a16:creationId xmlns:a16="http://schemas.microsoft.com/office/drawing/2014/main" id="{0029103C-DFF8-DC67-0B2A-FFC47A212404}"/>
              </a:ext>
            </a:extLst>
          </p:cNvPr>
          <p:cNvGrpSpPr/>
          <p:nvPr/>
        </p:nvGrpSpPr>
        <p:grpSpPr>
          <a:xfrm>
            <a:off x="797481" y="341234"/>
            <a:ext cx="13487400" cy="5371455"/>
            <a:chOff x="797481" y="341234"/>
            <a:chExt cx="13487400" cy="5371455"/>
          </a:xfrm>
        </p:grpSpPr>
        <p:sp>
          <p:nvSpPr>
            <p:cNvPr id="10" name="TextBox 9">
              <a:extLst>
                <a:ext uri="{FF2B5EF4-FFF2-40B4-BE49-F238E27FC236}">
                  <a16:creationId xmlns:a16="http://schemas.microsoft.com/office/drawing/2014/main" id="{FED0F257-2BDA-3635-8EF6-AD9DB50597FE}"/>
                </a:ext>
              </a:extLst>
            </p:cNvPr>
            <p:cNvSpPr txBox="1"/>
            <p:nvPr/>
          </p:nvSpPr>
          <p:spPr>
            <a:xfrm>
              <a:off x="797481" y="3480685"/>
              <a:ext cx="12349890" cy="954107"/>
            </a:xfrm>
            <a:prstGeom prst="rect">
              <a:avLst/>
            </a:prstGeom>
            <a:noFill/>
          </p:spPr>
          <p:txBody>
            <a:bodyPr wrap="square">
              <a:spAutoFit/>
            </a:bodyPr>
            <a:lstStyle/>
            <a:p>
              <a:pPr marL="342900" indent="-342900">
                <a:buFont typeface="Arial" panose="020B0604020202020204" pitchFamily="34" charset="0"/>
                <a:buChar char="•"/>
              </a:pPr>
              <a:r>
                <a:rPr lang="en-US" sz="2800" dirty="0">
                  <a:solidFill>
                    <a:schemeClr val="bg1"/>
                  </a:solidFill>
                </a:rPr>
                <a:t>Vehicles release lots of gaseous pollutants when we use them. These pollutants increase air pollution and these are harmful for human beings.</a:t>
              </a:r>
              <a:endParaRPr lang="en-IN" sz="2800" dirty="0"/>
            </a:p>
          </p:txBody>
        </p:sp>
        <p:grpSp>
          <p:nvGrpSpPr>
            <p:cNvPr id="14" name="Group 13">
              <a:extLst>
                <a:ext uri="{FF2B5EF4-FFF2-40B4-BE49-F238E27FC236}">
                  <a16:creationId xmlns:a16="http://schemas.microsoft.com/office/drawing/2014/main" id="{B59491A2-77B9-F7A7-1B2B-622D1AD11F1D}"/>
                </a:ext>
              </a:extLst>
            </p:cNvPr>
            <p:cNvGrpSpPr/>
            <p:nvPr/>
          </p:nvGrpSpPr>
          <p:grpSpPr>
            <a:xfrm>
              <a:off x="797481" y="341234"/>
              <a:ext cx="13487400" cy="3726120"/>
              <a:chOff x="797481" y="341234"/>
              <a:chExt cx="13487400" cy="3726120"/>
            </a:xfrm>
          </p:grpSpPr>
          <p:sp>
            <p:nvSpPr>
              <p:cNvPr id="6" name="TextBox 5">
                <a:extLst>
                  <a:ext uri="{FF2B5EF4-FFF2-40B4-BE49-F238E27FC236}">
                    <a16:creationId xmlns:a16="http://schemas.microsoft.com/office/drawing/2014/main" id="{675D1DFD-42BE-045E-0E62-8616703F29F1}"/>
                  </a:ext>
                </a:extLst>
              </p:cNvPr>
              <p:cNvSpPr txBox="1"/>
              <p:nvPr/>
            </p:nvSpPr>
            <p:spPr>
              <a:xfrm>
                <a:off x="820615" y="341234"/>
                <a:ext cx="13106400" cy="1661993"/>
              </a:xfrm>
              <a:prstGeom prst="rect">
                <a:avLst/>
              </a:prstGeom>
              <a:noFill/>
            </p:spPr>
            <p:txBody>
              <a:bodyPr wrap="square" rtlCol="0">
                <a:spAutoFit/>
              </a:bodyPr>
              <a:lstStyle/>
              <a:p>
                <a:pPr marL="342900" indent="-342900">
                  <a:buFont typeface="Arial" panose="020B0604020202020204" pitchFamily="34" charset="0"/>
                  <a:buChar char="•"/>
                </a:pPr>
                <a:r>
                  <a:rPr lang="en-US" sz="2800" dirty="0">
                    <a:solidFill>
                      <a:schemeClr val="bg1"/>
                    </a:solidFill>
                  </a:rPr>
                  <a:t>The air pollution is a major concern for every individual in the society. As the air pollution increases, human faces many problems and health issues. The air pollution is also harmful to living things.</a:t>
                </a:r>
              </a:p>
              <a:p>
                <a:pPr marL="285750" indent="-285750">
                  <a:buFont typeface="Arial" panose="020B0604020202020204" pitchFamily="34" charset="0"/>
                  <a:buChar char="•"/>
                </a:pPr>
                <a:endParaRPr lang="en-IN" dirty="0"/>
              </a:p>
            </p:txBody>
          </p:sp>
          <p:sp>
            <p:nvSpPr>
              <p:cNvPr id="7" name="TextBox 6">
                <a:extLst>
                  <a:ext uri="{FF2B5EF4-FFF2-40B4-BE49-F238E27FC236}">
                    <a16:creationId xmlns:a16="http://schemas.microsoft.com/office/drawing/2014/main" id="{DB90FE79-92F5-F3CE-5B36-18B045D72043}"/>
                  </a:ext>
                </a:extLst>
              </p:cNvPr>
              <p:cNvSpPr txBox="1"/>
              <p:nvPr/>
            </p:nvSpPr>
            <p:spPr>
              <a:xfrm>
                <a:off x="820615" y="2238953"/>
                <a:ext cx="13106400" cy="1231106"/>
              </a:xfrm>
              <a:prstGeom prst="rect">
                <a:avLst/>
              </a:prstGeom>
              <a:noFill/>
            </p:spPr>
            <p:txBody>
              <a:bodyPr wrap="square" rtlCol="0">
                <a:spAutoFit/>
              </a:bodyPr>
              <a:lstStyle/>
              <a:p>
                <a:pPr marL="342900" indent="-342900">
                  <a:buFont typeface="Arial" panose="020B0604020202020204" pitchFamily="34" charset="0"/>
                  <a:buChar char="•"/>
                </a:pPr>
                <a:r>
                  <a:rPr lang="en-US" sz="2800" dirty="0">
                    <a:solidFill>
                      <a:schemeClr val="bg1"/>
                    </a:solidFill>
                  </a:rPr>
                  <a:t>The factors which are majorly responsible for air pollution are use of vehicles and industrialization.   </a:t>
                </a:r>
              </a:p>
              <a:p>
                <a:pPr marL="285750" indent="-285750">
                  <a:buFont typeface="Arial" panose="020B0604020202020204" pitchFamily="34" charset="0"/>
                  <a:buChar char="•"/>
                </a:pPr>
                <a:endParaRPr lang="en-IN" dirty="0"/>
              </a:p>
            </p:txBody>
          </p:sp>
          <p:sp>
            <p:nvSpPr>
              <p:cNvPr id="13" name="TextBox 12">
                <a:extLst>
                  <a:ext uri="{FF2B5EF4-FFF2-40B4-BE49-F238E27FC236}">
                    <a16:creationId xmlns:a16="http://schemas.microsoft.com/office/drawing/2014/main" id="{A64CF735-1211-D963-E5F7-752FBD6ADC1C}"/>
                  </a:ext>
                </a:extLst>
              </p:cNvPr>
              <p:cNvSpPr txBox="1"/>
              <p:nvPr/>
            </p:nvSpPr>
            <p:spPr>
              <a:xfrm>
                <a:off x="797481" y="3544134"/>
                <a:ext cx="13487400" cy="523220"/>
              </a:xfrm>
              <a:prstGeom prst="rect">
                <a:avLst/>
              </a:prstGeom>
              <a:noFill/>
            </p:spPr>
            <p:txBody>
              <a:bodyPr wrap="square">
                <a:spAutoFit/>
              </a:bodyPr>
              <a:lstStyle/>
              <a:p>
                <a:endParaRPr lang="en-IN" sz="2800" dirty="0"/>
              </a:p>
            </p:txBody>
          </p:sp>
        </p:grpSp>
        <p:sp>
          <p:nvSpPr>
            <p:cNvPr id="5" name="TextBox 4">
              <a:extLst>
                <a:ext uri="{FF2B5EF4-FFF2-40B4-BE49-F238E27FC236}">
                  <a16:creationId xmlns:a16="http://schemas.microsoft.com/office/drawing/2014/main" id="{6E6D65B9-4862-18C2-274A-9C848533046C}"/>
                </a:ext>
              </a:extLst>
            </p:cNvPr>
            <p:cNvSpPr txBox="1"/>
            <p:nvPr/>
          </p:nvSpPr>
          <p:spPr>
            <a:xfrm>
              <a:off x="820615" y="4758582"/>
              <a:ext cx="12466320" cy="954107"/>
            </a:xfrm>
            <a:prstGeom prst="rect">
              <a:avLst/>
            </a:prstGeom>
            <a:noFill/>
          </p:spPr>
          <p:txBody>
            <a:bodyPr wrap="square">
              <a:spAutoFit/>
            </a:bodyPr>
            <a:lstStyle/>
            <a:p>
              <a:pPr marL="342900" indent="-342900">
                <a:buFont typeface="Arial" panose="020B0604020202020204" pitchFamily="34" charset="0"/>
                <a:buChar char="•"/>
              </a:pPr>
              <a:r>
                <a:rPr lang="en-US" sz="2800" dirty="0">
                  <a:solidFill>
                    <a:schemeClr val="bg1"/>
                  </a:solidFill>
                </a:rPr>
                <a:t>Industries leads to produce harmful gases which affects air pollution which is directly affecting the human health. </a:t>
              </a:r>
            </a:p>
          </p:txBody>
        </p:sp>
      </p:grpSp>
      <p:sp>
        <p:nvSpPr>
          <p:cNvPr id="12" name="TextBox 11">
            <a:extLst>
              <a:ext uri="{FF2B5EF4-FFF2-40B4-BE49-F238E27FC236}">
                <a16:creationId xmlns:a16="http://schemas.microsoft.com/office/drawing/2014/main" id="{BEF49D4A-B893-8E26-D1C4-3F0E98C7B2A8}"/>
              </a:ext>
            </a:extLst>
          </p:cNvPr>
          <p:cNvSpPr txBox="1"/>
          <p:nvPr/>
        </p:nvSpPr>
        <p:spPr>
          <a:xfrm>
            <a:off x="881575" y="6145500"/>
            <a:ext cx="13045440" cy="954107"/>
          </a:xfrm>
          <a:prstGeom prst="rect">
            <a:avLst/>
          </a:prstGeom>
          <a:noFill/>
        </p:spPr>
        <p:txBody>
          <a:bodyPr wrap="square">
            <a:spAutoFit/>
          </a:bodyPr>
          <a:lstStyle/>
          <a:p>
            <a:pPr marL="342900" indent="-342900">
              <a:buFont typeface="Arial" panose="020B0604020202020204" pitchFamily="34" charset="0"/>
              <a:buChar char="•"/>
            </a:pPr>
            <a:r>
              <a:rPr lang="en-US" sz="2800" dirty="0">
                <a:solidFill>
                  <a:schemeClr val="bg1"/>
                </a:solidFill>
              </a:rPr>
              <a:t>These harmful gaseous pollutants cause allergic reactions to humans, throat and nose infection, allergies leads to skin diseases</a:t>
            </a:r>
            <a:endParaRPr lang="en-IN" sz="2800" dirty="0">
              <a:solidFill>
                <a:schemeClr val="bg1"/>
              </a:solidFill>
            </a:endParaRPr>
          </a:p>
        </p:txBody>
      </p:sp>
    </p:spTree>
    <p:extLst>
      <p:ext uri="{BB962C8B-B14F-4D97-AF65-F5344CB8AC3E}">
        <p14:creationId xmlns:p14="http://schemas.microsoft.com/office/powerpoint/2010/main" val="294597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119" y="0"/>
            <a:ext cx="14630400" cy="8229600"/>
          </a:xfrm>
          <a:prstGeom prst="rect">
            <a:avLst/>
          </a:prstGeom>
          <a:solidFill>
            <a:srgbClr val="00002E">
              <a:alpha val="80000"/>
            </a:srgbClr>
          </a:solidFill>
          <a:ln/>
        </p:spPr>
        <p:txBody>
          <a:bodyPr/>
          <a:lstStyle/>
          <a:p>
            <a:endParaRPr lang="en-IN"/>
          </a:p>
        </p:txBody>
      </p:sp>
      <p:sp>
        <p:nvSpPr>
          <p:cNvPr id="6" name="Text 2"/>
          <p:cNvSpPr/>
          <p:nvPr/>
        </p:nvSpPr>
        <p:spPr>
          <a:xfrm>
            <a:off x="2185039" y="1657501"/>
            <a:ext cx="10490918" cy="4997822"/>
          </a:xfrm>
          <a:prstGeom prst="rect">
            <a:avLst/>
          </a:prstGeom>
          <a:noFill/>
          <a:ln/>
        </p:spPr>
        <p:txBody>
          <a:bodyPr wrap="square" rtlCol="0" anchor="t"/>
          <a:lstStyle/>
          <a:p>
            <a:pPr marL="0" indent="0" algn="ctr">
              <a:lnSpc>
                <a:spcPts val="5468"/>
              </a:lnSpc>
              <a:buNone/>
            </a:pPr>
            <a:endParaRPr lang="en-US" sz="8000" b="1" dirty="0">
              <a:solidFill>
                <a:srgbClr val="FFFFFF"/>
              </a:solidFill>
              <a:latin typeface="Nunito" pitchFamily="34" charset="0"/>
              <a:ea typeface="Nunito" pitchFamily="34" charset="-122"/>
              <a:cs typeface="Nunito" pitchFamily="34" charset="-120"/>
            </a:endParaRPr>
          </a:p>
          <a:p>
            <a:pPr marL="0" indent="0" algn="ctr">
              <a:lnSpc>
                <a:spcPts val="5468"/>
              </a:lnSpc>
              <a:buNone/>
            </a:pPr>
            <a:endParaRPr lang="en-US" sz="8000" b="1" dirty="0">
              <a:solidFill>
                <a:srgbClr val="FFFFFF"/>
              </a:solidFill>
              <a:latin typeface="Nunito" pitchFamily="34" charset="0"/>
              <a:ea typeface="Nunito" pitchFamily="34" charset="-122"/>
              <a:cs typeface="Nunito" pitchFamily="34" charset="-120"/>
            </a:endParaRPr>
          </a:p>
          <a:p>
            <a:pPr marL="0" indent="0" algn="ctr">
              <a:lnSpc>
                <a:spcPts val="5468"/>
              </a:lnSpc>
              <a:buNone/>
            </a:pPr>
            <a:r>
              <a:rPr lang="en-US" sz="8000" b="1" dirty="0">
                <a:solidFill>
                  <a:srgbClr val="FFFFFF"/>
                </a:solidFill>
                <a:latin typeface="Nunito" pitchFamily="34" charset="0"/>
                <a:ea typeface="Nunito" pitchFamily="34" charset="-122"/>
                <a:cs typeface="Nunito" pitchFamily="34" charset="-120"/>
              </a:rPr>
              <a:t>Importance of Monitoring Air  Pollution</a:t>
            </a:r>
            <a:endParaRPr lang="en-US" sz="8000" dirty="0"/>
          </a:p>
        </p:txBody>
      </p:sp>
      <p:grpSp>
        <p:nvGrpSpPr>
          <p:cNvPr id="16" name="Group 15">
            <a:extLst>
              <a:ext uri="{FF2B5EF4-FFF2-40B4-BE49-F238E27FC236}">
                <a16:creationId xmlns:a16="http://schemas.microsoft.com/office/drawing/2014/main" id="{B1B1EF5D-7625-3506-8D2F-D1D21E3AC0F6}"/>
              </a:ext>
            </a:extLst>
          </p:cNvPr>
          <p:cNvGrpSpPr/>
          <p:nvPr/>
        </p:nvGrpSpPr>
        <p:grpSpPr>
          <a:xfrm>
            <a:off x="-4744699" y="3423523"/>
            <a:ext cx="3163014" cy="3231800"/>
            <a:chOff x="1691284" y="3423523"/>
            <a:chExt cx="3163014" cy="3231800"/>
          </a:xfrm>
        </p:grpSpPr>
        <p:sp>
          <p:nvSpPr>
            <p:cNvPr id="7" name="Shape 3"/>
            <p:cNvSpPr/>
            <p:nvPr/>
          </p:nvSpPr>
          <p:spPr>
            <a:xfrm>
              <a:off x="1691284" y="3423523"/>
              <a:ext cx="3163014" cy="3231800"/>
            </a:xfrm>
            <a:prstGeom prst="roundRect">
              <a:avLst>
                <a:gd name="adj" fmla="val 12883"/>
              </a:avLst>
            </a:prstGeom>
            <a:solidFill>
              <a:srgbClr val="00002E"/>
            </a:solidFill>
            <a:ln w="27742">
              <a:solidFill>
                <a:srgbClr val="F2B42D"/>
              </a:solidFill>
              <a:prstDash val="solid"/>
            </a:ln>
          </p:spPr>
          <p:txBody>
            <a:bodyPr/>
            <a:lstStyle/>
            <a:p>
              <a:endParaRPr lang="en-IN"/>
            </a:p>
          </p:txBody>
        </p:sp>
        <p:sp>
          <p:nvSpPr>
            <p:cNvPr id="8" name="Text 4"/>
            <p:cNvSpPr/>
            <p:nvPr/>
          </p:nvSpPr>
          <p:spPr>
            <a:xfrm>
              <a:off x="2273975" y="3673435"/>
              <a:ext cx="2221944" cy="347186"/>
            </a:xfrm>
            <a:prstGeom prst="rect">
              <a:avLst/>
            </a:prstGeom>
            <a:noFill/>
            <a:ln/>
          </p:spPr>
          <p:txBody>
            <a:bodyPr wrap="none" rtlCol="0" anchor="t"/>
            <a:lstStyle/>
            <a:p>
              <a:pPr marL="0" indent="0">
                <a:lnSpc>
                  <a:spcPts val="2734"/>
                </a:lnSpc>
                <a:buNone/>
              </a:pPr>
              <a:r>
                <a:rPr lang="en-US" sz="2187" b="1" dirty="0">
                  <a:solidFill>
                    <a:srgbClr val="F2B42D"/>
                  </a:solidFill>
                  <a:latin typeface="Nunito" pitchFamily="34" charset="0"/>
                  <a:ea typeface="Nunito" pitchFamily="34" charset="-122"/>
                  <a:cs typeface="Nunito" pitchFamily="34" charset="-120"/>
                </a:rPr>
                <a:t>Public Health</a:t>
              </a:r>
              <a:endParaRPr lang="en-US" sz="2187" dirty="0"/>
            </a:p>
          </p:txBody>
        </p:sp>
        <p:sp>
          <p:nvSpPr>
            <p:cNvPr id="9" name="Text 5"/>
            <p:cNvSpPr/>
            <p:nvPr/>
          </p:nvSpPr>
          <p:spPr>
            <a:xfrm>
              <a:off x="2185039" y="4114800"/>
              <a:ext cx="2663190" cy="1777008"/>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Air pollution can have severe health impacts, including respiratory issues, breathing problem and cardiovascular problems.</a:t>
              </a:r>
              <a:endParaRPr lang="en-US" sz="1750" dirty="0"/>
            </a:p>
          </p:txBody>
        </p:sp>
      </p:grpSp>
      <p:grpSp>
        <p:nvGrpSpPr>
          <p:cNvPr id="17" name="Group 16">
            <a:extLst>
              <a:ext uri="{FF2B5EF4-FFF2-40B4-BE49-F238E27FC236}">
                <a16:creationId xmlns:a16="http://schemas.microsoft.com/office/drawing/2014/main" id="{66666CBC-BB6A-658F-3764-A4BBE7480A88}"/>
              </a:ext>
            </a:extLst>
          </p:cNvPr>
          <p:cNvGrpSpPr/>
          <p:nvPr/>
        </p:nvGrpSpPr>
        <p:grpSpPr>
          <a:xfrm>
            <a:off x="5733574" y="9165308"/>
            <a:ext cx="3163014" cy="3231800"/>
            <a:chOff x="5733574" y="3423523"/>
            <a:chExt cx="3163014" cy="3231800"/>
          </a:xfrm>
        </p:grpSpPr>
        <p:sp>
          <p:nvSpPr>
            <p:cNvPr id="10" name="Shape 6"/>
            <p:cNvSpPr/>
            <p:nvPr/>
          </p:nvSpPr>
          <p:spPr>
            <a:xfrm>
              <a:off x="5733574" y="3423523"/>
              <a:ext cx="3163014" cy="3231800"/>
            </a:xfrm>
            <a:prstGeom prst="roundRect">
              <a:avLst>
                <a:gd name="adj" fmla="val 12883"/>
              </a:avLst>
            </a:prstGeom>
            <a:solidFill>
              <a:srgbClr val="00002E"/>
            </a:solidFill>
            <a:ln w="27742">
              <a:solidFill>
                <a:srgbClr val="D7425E"/>
              </a:solidFill>
              <a:prstDash val="solid"/>
            </a:ln>
          </p:spPr>
          <p:txBody>
            <a:bodyPr/>
            <a:lstStyle/>
            <a:p>
              <a:endParaRPr lang="en-IN"/>
            </a:p>
          </p:txBody>
        </p:sp>
        <p:sp>
          <p:nvSpPr>
            <p:cNvPr id="11" name="Text 7"/>
            <p:cNvSpPr/>
            <p:nvPr/>
          </p:nvSpPr>
          <p:spPr>
            <a:xfrm>
              <a:off x="5983486" y="3673435"/>
              <a:ext cx="2663190" cy="694373"/>
            </a:xfrm>
            <a:prstGeom prst="rect">
              <a:avLst/>
            </a:prstGeom>
            <a:noFill/>
            <a:ln/>
          </p:spPr>
          <p:txBody>
            <a:bodyPr wrap="square" rtlCol="0" anchor="t"/>
            <a:lstStyle/>
            <a:p>
              <a:pPr marL="0" indent="0">
                <a:lnSpc>
                  <a:spcPts val="2734"/>
                </a:lnSpc>
                <a:buNone/>
              </a:pPr>
              <a:r>
                <a:rPr lang="en-US" sz="2187" b="1" dirty="0">
                  <a:solidFill>
                    <a:srgbClr val="D7425E"/>
                  </a:solidFill>
                  <a:latin typeface="Nunito" pitchFamily="34" charset="0"/>
                  <a:ea typeface="Nunito" pitchFamily="34" charset="-122"/>
                  <a:cs typeface="Nunito" pitchFamily="34" charset="-120"/>
                </a:rPr>
                <a:t>Environmental Impact</a:t>
              </a:r>
              <a:endParaRPr lang="en-US" sz="2187" dirty="0"/>
            </a:p>
          </p:txBody>
        </p:sp>
        <p:sp>
          <p:nvSpPr>
            <p:cNvPr id="12" name="Text 8"/>
            <p:cNvSpPr/>
            <p:nvPr/>
          </p:nvSpPr>
          <p:spPr>
            <a:xfrm>
              <a:off x="5983486" y="4501039"/>
              <a:ext cx="2663190" cy="1777008"/>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Pollution affects ecosystems, wildlife, and natural habitats, leading to biodiversity loss and ecological imbalance.</a:t>
              </a:r>
              <a:endParaRPr lang="en-US" sz="1750" dirty="0"/>
            </a:p>
          </p:txBody>
        </p:sp>
      </p:grpSp>
      <p:grpSp>
        <p:nvGrpSpPr>
          <p:cNvPr id="18" name="Group 17">
            <a:extLst>
              <a:ext uri="{FF2B5EF4-FFF2-40B4-BE49-F238E27FC236}">
                <a16:creationId xmlns:a16="http://schemas.microsoft.com/office/drawing/2014/main" id="{FA1048CC-B237-BFFA-B0EA-AC3090A419A7}"/>
              </a:ext>
            </a:extLst>
          </p:cNvPr>
          <p:cNvGrpSpPr/>
          <p:nvPr/>
        </p:nvGrpSpPr>
        <p:grpSpPr>
          <a:xfrm>
            <a:off x="17390959" y="3387403"/>
            <a:ext cx="3530881" cy="3231801"/>
            <a:chOff x="9770959" y="3423522"/>
            <a:chExt cx="3530881" cy="3231801"/>
          </a:xfrm>
        </p:grpSpPr>
        <p:sp>
          <p:nvSpPr>
            <p:cNvPr id="13" name="Shape 9"/>
            <p:cNvSpPr/>
            <p:nvPr/>
          </p:nvSpPr>
          <p:spPr>
            <a:xfrm>
              <a:off x="9770959" y="3423522"/>
              <a:ext cx="3163014" cy="3231801"/>
            </a:xfrm>
            <a:prstGeom prst="roundRect">
              <a:avLst>
                <a:gd name="adj" fmla="val 12883"/>
              </a:avLst>
            </a:prstGeom>
            <a:solidFill>
              <a:srgbClr val="00002E"/>
            </a:solidFill>
            <a:ln w="27742">
              <a:solidFill>
                <a:srgbClr val="DD785E"/>
              </a:solidFill>
              <a:prstDash val="solid"/>
            </a:ln>
          </p:spPr>
          <p:txBody>
            <a:bodyPr/>
            <a:lstStyle/>
            <a:p>
              <a:endParaRPr lang="en-IN"/>
            </a:p>
          </p:txBody>
        </p:sp>
        <p:sp>
          <p:nvSpPr>
            <p:cNvPr id="14" name="Text 10"/>
            <p:cNvSpPr/>
            <p:nvPr/>
          </p:nvSpPr>
          <p:spPr>
            <a:xfrm>
              <a:off x="10638650" y="3689270"/>
              <a:ext cx="2663190" cy="694373"/>
            </a:xfrm>
            <a:prstGeom prst="rect">
              <a:avLst/>
            </a:prstGeom>
            <a:noFill/>
            <a:ln/>
          </p:spPr>
          <p:txBody>
            <a:bodyPr wrap="square" rtlCol="0" anchor="t"/>
            <a:lstStyle/>
            <a:p>
              <a:pPr marL="0" indent="0">
                <a:lnSpc>
                  <a:spcPts val="2734"/>
                </a:lnSpc>
                <a:buNone/>
              </a:pPr>
              <a:r>
                <a:rPr lang="en-US" sz="2187" b="1" dirty="0">
                  <a:solidFill>
                    <a:srgbClr val="DD785E"/>
                  </a:solidFill>
                  <a:latin typeface="Nunito" pitchFamily="34" charset="0"/>
                  <a:ea typeface="Nunito" pitchFamily="34" charset="-122"/>
                  <a:cs typeface="Nunito" pitchFamily="34" charset="-120"/>
                </a:rPr>
                <a:t>Regulatory Compliance</a:t>
              </a:r>
              <a:endParaRPr lang="en-US" sz="2187" dirty="0"/>
            </a:p>
          </p:txBody>
        </p:sp>
        <p:sp>
          <p:nvSpPr>
            <p:cNvPr id="15" name="Text 11"/>
            <p:cNvSpPr/>
            <p:nvPr/>
          </p:nvSpPr>
          <p:spPr>
            <a:xfrm>
              <a:off x="10024946" y="4501038"/>
              <a:ext cx="2909027" cy="1777009"/>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Monitoring pollution levels is essential for ensuring compliance with environmental regulations and standards.</a:t>
              </a:r>
              <a:endParaRPr lang="en-US" sz="1750" dirty="0"/>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119" y="0"/>
            <a:ext cx="14630400" cy="8229600"/>
          </a:xfrm>
          <a:prstGeom prst="rect">
            <a:avLst/>
          </a:prstGeom>
          <a:solidFill>
            <a:srgbClr val="00002E">
              <a:alpha val="80000"/>
            </a:srgbClr>
          </a:solidFill>
          <a:ln/>
        </p:spPr>
        <p:txBody>
          <a:bodyPr/>
          <a:lstStyle/>
          <a:p>
            <a:endParaRPr lang="en-IN"/>
          </a:p>
        </p:txBody>
      </p:sp>
      <p:grpSp>
        <p:nvGrpSpPr>
          <p:cNvPr id="16" name="Group 15">
            <a:extLst>
              <a:ext uri="{FF2B5EF4-FFF2-40B4-BE49-F238E27FC236}">
                <a16:creationId xmlns:a16="http://schemas.microsoft.com/office/drawing/2014/main" id="{B1B1EF5D-7625-3506-8D2F-D1D21E3AC0F6}"/>
              </a:ext>
            </a:extLst>
          </p:cNvPr>
          <p:cNvGrpSpPr/>
          <p:nvPr/>
        </p:nvGrpSpPr>
        <p:grpSpPr>
          <a:xfrm>
            <a:off x="595733" y="914400"/>
            <a:ext cx="3986790" cy="6471138"/>
            <a:chOff x="1691284" y="3423523"/>
            <a:chExt cx="3163014" cy="3231800"/>
          </a:xfrm>
        </p:grpSpPr>
        <p:sp>
          <p:nvSpPr>
            <p:cNvPr id="7" name="Shape 3"/>
            <p:cNvSpPr/>
            <p:nvPr/>
          </p:nvSpPr>
          <p:spPr>
            <a:xfrm>
              <a:off x="1691284" y="3423523"/>
              <a:ext cx="3163014" cy="3231800"/>
            </a:xfrm>
            <a:prstGeom prst="roundRect">
              <a:avLst>
                <a:gd name="adj" fmla="val 12883"/>
              </a:avLst>
            </a:prstGeom>
            <a:solidFill>
              <a:srgbClr val="00002E"/>
            </a:solidFill>
            <a:ln w="27742">
              <a:solidFill>
                <a:srgbClr val="F2B42D"/>
              </a:solidFill>
              <a:prstDash val="solid"/>
            </a:ln>
          </p:spPr>
          <p:txBody>
            <a:bodyPr/>
            <a:lstStyle/>
            <a:p>
              <a:endParaRPr lang="en-IN"/>
            </a:p>
          </p:txBody>
        </p:sp>
        <p:sp>
          <p:nvSpPr>
            <p:cNvPr id="8" name="Text 4"/>
            <p:cNvSpPr/>
            <p:nvPr/>
          </p:nvSpPr>
          <p:spPr>
            <a:xfrm>
              <a:off x="2273975" y="3673435"/>
              <a:ext cx="2221944" cy="347186"/>
            </a:xfrm>
            <a:prstGeom prst="rect">
              <a:avLst/>
            </a:prstGeom>
            <a:noFill/>
            <a:ln/>
          </p:spPr>
          <p:txBody>
            <a:bodyPr wrap="none" rtlCol="0" anchor="t"/>
            <a:lstStyle/>
            <a:p>
              <a:pPr marL="0" indent="0" algn="ctr">
                <a:lnSpc>
                  <a:spcPts val="2734"/>
                </a:lnSpc>
                <a:buNone/>
              </a:pPr>
              <a:r>
                <a:rPr lang="en-US" sz="2800" b="1">
                  <a:solidFill>
                    <a:srgbClr val="F2B42D"/>
                  </a:solidFill>
                  <a:latin typeface="Nunito" pitchFamily="34" charset="0"/>
                  <a:ea typeface="Nunito" pitchFamily="34" charset="-122"/>
                  <a:cs typeface="Nunito" pitchFamily="34" charset="-120"/>
                </a:rPr>
                <a:t>Public</a:t>
              </a:r>
              <a:r>
                <a:rPr lang="en-US" sz="2400" b="1">
                  <a:solidFill>
                    <a:srgbClr val="F2B42D"/>
                  </a:solidFill>
                  <a:latin typeface="Nunito" pitchFamily="34" charset="0"/>
                  <a:ea typeface="Nunito" pitchFamily="34" charset="-122"/>
                  <a:cs typeface="Nunito" pitchFamily="34" charset="-120"/>
                </a:rPr>
                <a:t> </a:t>
              </a:r>
              <a:r>
                <a:rPr lang="en-US" sz="2800" b="1">
                  <a:solidFill>
                    <a:srgbClr val="F2B42D"/>
                  </a:solidFill>
                  <a:latin typeface="Nunito" pitchFamily="34" charset="0"/>
                  <a:ea typeface="Nunito" pitchFamily="34" charset="-122"/>
                  <a:cs typeface="Nunito" pitchFamily="34" charset="-120"/>
                </a:rPr>
                <a:t>Health</a:t>
              </a:r>
              <a:endParaRPr lang="en-US" sz="2400" dirty="0"/>
            </a:p>
          </p:txBody>
        </p:sp>
        <p:sp>
          <p:nvSpPr>
            <p:cNvPr id="9" name="Text 5"/>
            <p:cNvSpPr/>
            <p:nvPr/>
          </p:nvSpPr>
          <p:spPr>
            <a:xfrm>
              <a:off x="1941196" y="4250935"/>
              <a:ext cx="2663190" cy="1994489"/>
            </a:xfrm>
            <a:prstGeom prst="rect">
              <a:avLst/>
            </a:prstGeom>
            <a:noFill/>
            <a:ln/>
          </p:spPr>
          <p:txBody>
            <a:bodyPr wrap="square" rtlCol="0" anchor="ctr"/>
            <a:lstStyle/>
            <a:p>
              <a:pPr marL="0" indent="0" algn="ctr">
                <a:lnSpc>
                  <a:spcPts val="2799"/>
                </a:lnSpc>
                <a:buNone/>
              </a:pPr>
              <a:r>
                <a:rPr lang="en-US" sz="3200">
                  <a:solidFill>
                    <a:srgbClr val="FFFFFF"/>
                  </a:solidFill>
                  <a:latin typeface="PT Sans" pitchFamily="34" charset="0"/>
                  <a:ea typeface="PT Sans" pitchFamily="34" charset="-122"/>
                  <a:cs typeface="PT Sans" pitchFamily="34" charset="-120"/>
                </a:rPr>
                <a:t>Air pollution can have severe health impacts, including respiratory issues, breathing problem and cardiovascular problems.</a:t>
              </a:r>
              <a:endParaRPr lang="en-US" sz="3200" dirty="0"/>
            </a:p>
          </p:txBody>
        </p:sp>
      </p:grpSp>
      <p:grpSp>
        <p:nvGrpSpPr>
          <p:cNvPr id="17" name="Group 16">
            <a:extLst>
              <a:ext uri="{FF2B5EF4-FFF2-40B4-BE49-F238E27FC236}">
                <a16:creationId xmlns:a16="http://schemas.microsoft.com/office/drawing/2014/main" id="{66666CBC-BB6A-658F-3764-A4BBE7480A88}"/>
              </a:ext>
            </a:extLst>
          </p:cNvPr>
          <p:cNvGrpSpPr/>
          <p:nvPr/>
        </p:nvGrpSpPr>
        <p:grpSpPr>
          <a:xfrm>
            <a:off x="5210169" y="914400"/>
            <a:ext cx="4173179" cy="6471138"/>
            <a:chOff x="5733574" y="3423523"/>
            <a:chExt cx="3163014" cy="3231800"/>
          </a:xfrm>
        </p:grpSpPr>
        <p:sp>
          <p:nvSpPr>
            <p:cNvPr id="10" name="Shape 6"/>
            <p:cNvSpPr/>
            <p:nvPr/>
          </p:nvSpPr>
          <p:spPr>
            <a:xfrm>
              <a:off x="5733574" y="3423523"/>
              <a:ext cx="3163014" cy="3231800"/>
            </a:xfrm>
            <a:prstGeom prst="roundRect">
              <a:avLst>
                <a:gd name="adj" fmla="val 12883"/>
              </a:avLst>
            </a:prstGeom>
            <a:solidFill>
              <a:srgbClr val="00002E"/>
            </a:solidFill>
            <a:ln w="27742">
              <a:solidFill>
                <a:srgbClr val="D7425E"/>
              </a:solidFill>
              <a:prstDash val="solid"/>
            </a:ln>
          </p:spPr>
          <p:txBody>
            <a:bodyPr/>
            <a:lstStyle/>
            <a:p>
              <a:endParaRPr lang="en-IN"/>
            </a:p>
          </p:txBody>
        </p:sp>
        <p:sp>
          <p:nvSpPr>
            <p:cNvPr id="11" name="Text 7"/>
            <p:cNvSpPr/>
            <p:nvPr/>
          </p:nvSpPr>
          <p:spPr>
            <a:xfrm>
              <a:off x="5983486" y="3653839"/>
              <a:ext cx="2663190" cy="460962"/>
            </a:xfrm>
            <a:prstGeom prst="rect">
              <a:avLst/>
            </a:prstGeom>
            <a:noFill/>
            <a:ln/>
          </p:spPr>
          <p:txBody>
            <a:bodyPr wrap="square" rtlCol="0" anchor="ctr"/>
            <a:lstStyle/>
            <a:p>
              <a:pPr marL="0" indent="0" algn="ctr">
                <a:lnSpc>
                  <a:spcPts val="2734"/>
                </a:lnSpc>
                <a:buNone/>
              </a:pPr>
              <a:r>
                <a:rPr lang="en-US" sz="2800" b="1" dirty="0">
                  <a:solidFill>
                    <a:srgbClr val="D7425E"/>
                  </a:solidFill>
                  <a:latin typeface="Nunito" pitchFamily="34" charset="0"/>
                  <a:ea typeface="Nunito" pitchFamily="34" charset="-122"/>
                  <a:cs typeface="Nunito" pitchFamily="34" charset="-120"/>
                </a:rPr>
                <a:t>Environmental Impact</a:t>
              </a:r>
              <a:endParaRPr lang="en-US" sz="2800" dirty="0"/>
            </a:p>
          </p:txBody>
        </p:sp>
        <p:sp>
          <p:nvSpPr>
            <p:cNvPr id="12" name="Text 8"/>
            <p:cNvSpPr/>
            <p:nvPr/>
          </p:nvSpPr>
          <p:spPr>
            <a:xfrm>
              <a:off x="5983486" y="4250935"/>
              <a:ext cx="2663190" cy="2138943"/>
            </a:xfrm>
            <a:prstGeom prst="rect">
              <a:avLst/>
            </a:prstGeom>
            <a:noFill/>
            <a:ln/>
          </p:spPr>
          <p:txBody>
            <a:bodyPr wrap="square" rtlCol="0" anchor="ctr"/>
            <a:lstStyle/>
            <a:p>
              <a:pPr marL="0" indent="0" algn="ctr">
                <a:lnSpc>
                  <a:spcPts val="2799"/>
                </a:lnSpc>
                <a:buNone/>
              </a:pPr>
              <a:r>
                <a:rPr lang="en-US" sz="3600" dirty="0">
                  <a:solidFill>
                    <a:srgbClr val="FFFFFF"/>
                  </a:solidFill>
                  <a:latin typeface="PT Sans" pitchFamily="34" charset="0"/>
                  <a:ea typeface="PT Sans" pitchFamily="34" charset="-122"/>
                  <a:cs typeface="PT Sans" pitchFamily="34" charset="-120"/>
                </a:rPr>
                <a:t>Pollution affects ecosystems, wildlife, and natural habitats, leading to biodiversity loss and ecological imbalance.</a:t>
              </a:r>
              <a:endParaRPr lang="en-US" sz="3600" dirty="0"/>
            </a:p>
          </p:txBody>
        </p:sp>
      </p:grpSp>
      <p:grpSp>
        <p:nvGrpSpPr>
          <p:cNvPr id="18" name="Group 17">
            <a:extLst>
              <a:ext uri="{FF2B5EF4-FFF2-40B4-BE49-F238E27FC236}">
                <a16:creationId xmlns:a16="http://schemas.microsoft.com/office/drawing/2014/main" id="{FA1048CC-B237-BFFA-B0EA-AC3090A419A7}"/>
              </a:ext>
            </a:extLst>
          </p:cNvPr>
          <p:cNvGrpSpPr/>
          <p:nvPr/>
        </p:nvGrpSpPr>
        <p:grpSpPr>
          <a:xfrm>
            <a:off x="9974278" y="914400"/>
            <a:ext cx="3991933" cy="6471138"/>
            <a:chOff x="9942986" y="3423522"/>
            <a:chExt cx="3377531" cy="3231801"/>
          </a:xfrm>
        </p:grpSpPr>
        <p:sp>
          <p:nvSpPr>
            <p:cNvPr id="13" name="Shape 9"/>
            <p:cNvSpPr/>
            <p:nvPr/>
          </p:nvSpPr>
          <p:spPr>
            <a:xfrm>
              <a:off x="9942986" y="3423522"/>
              <a:ext cx="3377531" cy="3231801"/>
            </a:xfrm>
            <a:prstGeom prst="roundRect">
              <a:avLst>
                <a:gd name="adj" fmla="val 12883"/>
              </a:avLst>
            </a:prstGeom>
            <a:solidFill>
              <a:srgbClr val="00002E"/>
            </a:solidFill>
            <a:ln w="27742">
              <a:solidFill>
                <a:srgbClr val="DD785E"/>
              </a:solidFill>
              <a:prstDash val="solid"/>
            </a:ln>
          </p:spPr>
          <p:txBody>
            <a:bodyPr/>
            <a:lstStyle/>
            <a:p>
              <a:endParaRPr lang="en-IN" dirty="0"/>
            </a:p>
          </p:txBody>
        </p:sp>
        <p:sp>
          <p:nvSpPr>
            <p:cNvPr id="14" name="Text 10"/>
            <p:cNvSpPr/>
            <p:nvPr/>
          </p:nvSpPr>
          <p:spPr>
            <a:xfrm>
              <a:off x="10270833" y="3653838"/>
              <a:ext cx="2663190" cy="520780"/>
            </a:xfrm>
            <a:prstGeom prst="rect">
              <a:avLst/>
            </a:prstGeom>
            <a:noFill/>
            <a:ln/>
          </p:spPr>
          <p:txBody>
            <a:bodyPr wrap="square" rtlCol="0" anchor="ctr"/>
            <a:lstStyle/>
            <a:p>
              <a:pPr marL="0" indent="0" algn="ctr">
                <a:lnSpc>
                  <a:spcPts val="2734"/>
                </a:lnSpc>
                <a:buNone/>
              </a:pPr>
              <a:r>
                <a:rPr lang="en-US" sz="2800" b="1" dirty="0">
                  <a:solidFill>
                    <a:srgbClr val="DD785E"/>
                  </a:solidFill>
                  <a:latin typeface="Nunito" pitchFamily="34" charset="0"/>
                  <a:ea typeface="Nunito" pitchFamily="34" charset="-122"/>
                  <a:cs typeface="Nunito" pitchFamily="34" charset="-120"/>
                </a:rPr>
                <a:t>Regulatory Compliance</a:t>
              </a:r>
              <a:endParaRPr lang="en-US" sz="2800" dirty="0"/>
            </a:p>
          </p:txBody>
        </p:sp>
        <p:sp>
          <p:nvSpPr>
            <p:cNvPr id="15" name="Text 11"/>
            <p:cNvSpPr/>
            <p:nvPr/>
          </p:nvSpPr>
          <p:spPr>
            <a:xfrm>
              <a:off x="10024946" y="4114800"/>
              <a:ext cx="2909027" cy="2163248"/>
            </a:xfrm>
            <a:prstGeom prst="rect">
              <a:avLst/>
            </a:prstGeom>
            <a:noFill/>
            <a:ln/>
          </p:spPr>
          <p:txBody>
            <a:bodyPr wrap="square" rtlCol="0" anchor="ctr"/>
            <a:lstStyle/>
            <a:p>
              <a:pPr marL="0" indent="0" algn="ctr">
                <a:lnSpc>
                  <a:spcPts val="2799"/>
                </a:lnSpc>
                <a:buNone/>
              </a:pPr>
              <a:r>
                <a:rPr lang="en-US" sz="3200" dirty="0">
                  <a:solidFill>
                    <a:srgbClr val="FFFFFF"/>
                  </a:solidFill>
                  <a:latin typeface="PT Sans" pitchFamily="34" charset="0"/>
                  <a:ea typeface="PT Sans" pitchFamily="34" charset="-122"/>
                  <a:cs typeface="PT Sans" pitchFamily="34" charset="-120"/>
                </a:rPr>
                <a:t>Monitoring pollution levels is essential for ensuring compliance with environmental regulations and standards.</a:t>
              </a:r>
              <a:endParaRPr lang="en-US" sz="3200" dirty="0"/>
            </a:p>
          </p:txBody>
        </p:sp>
      </p:grpSp>
    </p:spTree>
    <p:extLst>
      <p:ext uri="{BB962C8B-B14F-4D97-AF65-F5344CB8AC3E}">
        <p14:creationId xmlns:p14="http://schemas.microsoft.com/office/powerpoint/2010/main" val="3141125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2830</TotalTime>
  <Words>2013</Words>
  <Application>Microsoft Office PowerPoint</Application>
  <PresentationFormat>Custom</PresentationFormat>
  <Paragraphs>184</Paragraphs>
  <Slides>25</Slides>
  <Notes>19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25</vt:i4>
      </vt:variant>
    </vt:vector>
  </HeadingPairs>
  <TitlesOfParts>
    <vt:vector size="37" baseType="lpstr">
      <vt:lpstr>Arial</vt:lpstr>
      <vt:lpstr>Arimo</vt:lpstr>
      <vt:lpstr>Bahnschrift SemiLight</vt:lpstr>
      <vt:lpstr>Calibri</vt:lpstr>
      <vt:lpstr>Canva Sans Bold</vt:lpstr>
      <vt:lpstr>Congenial</vt:lpstr>
      <vt:lpstr>Nunito</vt:lpstr>
      <vt:lpstr>PT Sans</vt:lpstr>
      <vt:lpstr>Söhne</vt:lpstr>
      <vt:lpstr>Trebuchet MS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sojwal kuthe</cp:lastModifiedBy>
  <cp:revision>9</cp:revision>
  <dcterms:created xsi:type="dcterms:W3CDTF">2024-02-03T04:44:42Z</dcterms:created>
  <dcterms:modified xsi:type="dcterms:W3CDTF">2024-05-16T14:01:53Z</dcterms:modified>
</cp:coreProperties>
</file>